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</p:sldMasterIdLst>
  <p:notesMasterIdLst>
    <p:notesMasterId r:id="rId82"/>
  </p:notesMasterIdLst>
  <p:sldIdLst>
    <p:sldId id="256" r:id="rId2"/>
    <p:sldId id="329" r:id="rId3"/>
    <p:sldId id="258" r:id="rId4"/>
    <p:sldId id="305" r:id="rId5"/>
    <p:sldId id="259" r:id="rId6"/>
    <p:sldId id="260" r:id="rId7"/>
    <p:sldId id="261" r:id="rId8"/>
    <p:sldId id="262" r:id="rId9"/>
    <p:sldId id="263" r:id="rId10"/>
    <p:sldId id="271" r:id="rId11"/>
    <p:sldId id="315" r:id="rId12"/>
    <p:sldId id="313" r:id="rId13"/>
    <p:sldId id="264" r:id="rId14"/>
    <p:sldId id="265" r:id="rId15"/>
    <p:sldId id="266" r:id="rId16"/>
    <p:sldId id="267" r:id="rId17"/>
    <p:sldId id="268" r:id="rId18"/>
    <p:sldId id="269" r:id="rId19"/>
    <p:sldId id="333" r:id="rId20"/>
    <p:sldId id="365" r:id="rId21"/>
    <p:sldId id="344" r:id="rId22"/>
    <p:sldId id="350" r:id="rId23"/>
    <p:sldId id="302" r:id="rId24"/>
    <p:sldId id="348" r:id="rId25"/>
    <p:sldId id="334" r:id="rId26"/>
    <p:sldId id="328" r:id="rId27"/>
    <p:sldId id="366" r:id="rId28"/>
    <p:sldId id="272" r:id="rId29"/>
    <p:sldId id="321" r:id="rId30"/>
    <p:sldId id="338" r:id="rId31"/>
    <p:sldId id="335" r:id="rId32"/>
    <p:sldId id="351" r:id="rId33"/>
    <p:sldId id="336" r:id="rId34"/>
    <p:sldId id="359" r:id="rId35"/>
    <p:sldId id="361" r:id="rId36"/>
    <p:sldId id="362" r:id="rId37"/>
    <p:sldId id="367" r:id="rId38"/>
    <p:sldId id="363" r:id="rId39"/>
    <p:sldId id="275" r:id="rId40"/>
    <p:sldId id="311" r:id="rId41"/>
    <p:sldId id="276" r:id="rId42"/>
    <p:sldId id="312" r:id="rId43"/>
    <p:sldId id="277" r:id="rId44"/>
    <p:sldId id="278" r:id="rId45"/>
    <p:sldId id="279" r:id="rId46"/>
    <p:sldId id="368" r:id="rId47"/>
    <p:sldId id="280" r:id="rId48"/>
    <p:sldId id="322" r:id="rId49"/>
    <p:sldId id="369" r:id="rId50"/>
    <p:sldId id="331" r:id="rId51"/>
    <p:sldId id="281" r:id="rId52"/>
    <p:sldId id="358" r:id="rId53"/>
    <p:sldId id="282" r:id="rId54"/>
    <p:sldId id="283" r:id="rId55"/>
    <p:sldId id="364" r:id="rId56"/>
    <p:sldId id="284" r:id="rId57"/>
    <p:sldId id="285" r:id="rId58"/>
    <p:sldId id="286" r:id="rId59"/>
    <p:sldId id="287" r:id="rId60"/>
    <p:sldId id="289" r:id="rId61"/>
    <p:sldId id="314" r:id="rId62"/>
    <p:sldId id="290" r:id="rId63"/>
    <p:sldId id="291" r:id="rId64"/>
    <p:sldId id="340" r:id="rId65"/>
    <p:sldId id="341" r:id="rId66"/>
    <p:sldId id="353" r:id="rId67"/>
    <p:sldId id="352" r:id="rId68"/>
    <p:sldId id="354" r:id="rId69"/>
    <p:sldId id="307" r:id="rId70"/>
    <p:sldId id="294" r:id="rId71"/>
    <p:sldId id="370" r:id="rId72"/>
    <p:sldId id="295" r:id="rId73"/>
    <p:sldId id="296" r:id="rId74"/>
    <p:sldId id="324" r:id="rId75"/>
    <p:sldId id="325" r:id="rId76"/>
    <p:sldId id="308" r:id="rId77"/>
    <p:sldId id="343" r:id="rId78"/>
    <p:sldId id="346" r:id="rId79"/>
    <p:sldId id="355" r:id="rId80"/>
    <p:sldId id="357" r:id="rId81"/>
  </p:sldIdLst>
  <p:sldSz cx="9144000" cy="6858000" type="screen4x3"/>
  <p:notesSz cx="6858000" cy="9144000"/>
  <p:defaultTextStyle>
    <a:defPPr>
      <a:defRPr lang="en-GB"/>
    </a:defPPr>
    <a:lvl1pPr algn="l" defTabSz="457200" rtl="0" eaLnBrk="0" fontAlgn="base" hangingPunct="0">
      <a:lnSpc>
        <a:spcPct val="95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2400" i="1" kern="1200">
        <a:solidFill>
          <a:schemeClr val="bg1"/>
        </a:solidFill>
        <a:latin typeface="Times New Roman" panose="02020603050405020304" pitchFamily="18" charset="0"/>
        <a:ea typeface="+mn-ea"/>
        <a:cs typeface="Lucida Sans Unicode" panose="020B0602030504020204" pitchFamily="34" charset="0"/>
      </a:defRPr>
    </a:lvl1pPr>
    <a:lvl2pPr marL="457200" algn="l" defTabSz="457200" rtl="0" eaLnBrk="0" fontAlgn="base" hangingPunct="0">
      <a:lnSpc>
        <a:spcPct val="95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2400" i="1" kern="1200">
        <a:solidFill>
          <a:schemeClr val="bg1"/>
        </a:solidFill>
        <a:latin typeface="Times New Roman" panose="02020603050405020304" pitchFamily="18" charset="0"/>
        <a:ea typeface="+mn-ea"/>
        <a:cs typeface="Lucida Sans Unicode" panose="020B0602030504020204" pitchFamily="34" charset="0"/>
      </a:defRPr>
    </a:lvl2pPr>
    <a:lvl3pPr marL="914400" algn="l" defTabSz="457200" rtl="0" eaLnBrk="0" fontAlgn="base" hangingPunct="0">
      <a:lnSpc>
        <a:spcPct val="95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2400" i="1" kern="1200">
        <a:solidFill>
          <a:schemeClr val="bg1"/>
        </a:solidFill>
        <a:latin typeface="Times New Roman" panose="02020603050405020304" pitchFamily="18" charset="0"/>
        <a:ea typeface="+mn-ea"/>
        <a:cs typeface="Lucida Sans Unicode" panose="020B0602030504020204" pitchFamily="34" charset="0"/>
      </a:defRPr>
    </a:lvl3pPr>
    <a:lvl4pPr marL="1371600" algn="l" defTabSz="457200" rtl="0" eaLnBrk="0" fontAlgn="base" hangingPunct="0">
      <a:lnSpc>
        <a:spcPct val="95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2400" i="1" kern="1200">
        <a:solidFill>
          <a:schemeClr val="bg1"/>
        </a:solidFill>
        <a:latin typeface="Times New Roman" panose="02020603050405020304" pitchFamily="18" charset="0"/>
        <a:ea typeface="+mn-ea"/>
        <a:cs typeface="Lucida Sans Unicode" panose="020B0602030504020204" pitchFamily="34" charset="0"/>
      </a:defRPr>
    </a:lvl4pPr>
    <a:lvl5pPr marL="1828800" algn="l" defTabSz="457200" rtl="0" eaLnBrk="0" fontAlgn="base" hangingPunct="0">
      <a:lnSpc>
        <a:spcPct val="95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2400" i="1" kern="1200">
        <a:solidFill>
          <a:schemeClr val="bg1"/>
        </a:solidFill>
        <a:latin typeface="Times New Roman" panose="02020603050405020304" pitchFamily="18" charset="0"/>
        <a:ea typeface="+mn-ea"/>
        <a:cs typeface="Lucida Sans Unicode" panose="020B0602030504020204" pitchFamily="34" charset="0"/>
      </a:defRPr>
    </a:lvl5pPr>
    <a:lvl6pPr marL="2286000" algn="l" defTabSz="914400" rtl="0" eaLnBrk="1" latinLnBrk="0" hangingPunct="1">
      <a:defRPr sz="2400" i="1" kern="1200">
        <a:solidFill>
          <a:schemeClr val="bg1"/>
        </a:solidFill>
        <a:latin typeface="Times New Roman" panose="02020603050405020304" pitchFamily="18" charset="0"/>
        <a:ea typeface="+mn-ea"/>
        <a:cs typeface="Lucida Sans Unicode" panose="020B0602030504020204" pitchFamily="34" charset="0"/>
      </a:defRPr>
    </a:lvl6pPr>
    <a:lvl7pPr marL="2743200" algn="l" defTabSz="914400" rtl="0" eaLnBrk="1" latinLnBrk="0" hangingPunct="1">
      <a:defRPr sz="2400" i="1" kern="1200">
        <a:solidFill>
          <a:schemeClr val="bg1"/>
        </a:solidFill>
        <a:latin typeface="Times New Roman" panose="02020603050405020304" pitchFamily="18" charset="0"/>
        <a:ea typeface="+mn-ea"/>
        <a:cs typeface="Lucida Sans Unicode" panose="020B0602030504020204" pitchFamily="34" charset="0"/>
      </a:defRPr>
    </a:lvl7pPr>
    <a:lvl8pPr marL="3200400" algn="l" defTabSz="914400" rtl="0" eaLnBrk="1" latinLnBrk="0" hangingPunct="1">
      <a:defRPr sz="2400" i="1" kern="1200">
        <a:solidFill>
          <a:schemeClr val="bg1"/>
        </a:solidFill>
        <a:latin typeface="Times New Roman" panose="02020603050405020304" pitchFamily="18" charset="0"/>
        <a:ea typeface="+mn-ea"/>
        <a:cs typeface="Lucida Sans Unicode" panose="020B0602030504020204" pitchFamily="34" charset="0"/>
      </a:defRPr>
    </a:lvl8pPr>
    <a:lvl9pPr marL="3657600" algn="l" defTabSz="914400" rtl="0" eaLnBrk="1" latinLnBrk="0" hangingPunct="1">
      <a:defRPr sz="2400" i="1" kern="1200">
        <a:solidFill>
          <a:schemeClr val="bg1"/>
        </a:solidFill>
        <a:latin typeface="Times New Roman" panose="02020603050405020304" pitchFamily="18" charset="0"/>
        <a:ea typeface="+mn-ea"/>
        <a:cs typeface="Lucida Sans Unicode" panose="020B0602030504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3300"/>
    <a:srgbClr val="DDDDDD"/>
    <a:srgbClr val="FFCC00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760811F-D561-B3F9-0513-D8404A816E58}" v="179" dt="2024-09-23T12:05:51.85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Estilo medio 2 - Énfasis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Estilo medio 2 - Énfasis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2880"/>
      </p:guideLst>
    </p:cSldViewPr>
  </p:slide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microsoft.com/office/2015/10/relationships/revisionInfo" Target="revisionInfo.xml"/><Relationship Id="rId61" Type="http://schemas.openxmlformats.org/officeDocument/2006/relationships/slide" Target="slides/slide60.xml"/><Relationship Id="rId82" Type="http://schemas.openxmlformats.org/officeDocument/2006/relationships/notesMaster" Target="notesMasters/notes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4T15:54:04.89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8774 1402 16383 0 0,'0'0'0'0'0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4T15:54:01.40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6075 5530 16383 0 0,'0'0'0'0'0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4T15:54:01.40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6541 5720 16383 0 0,'0'0'0'0'0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8-22T15:35:37.86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6075 5530 16383 0 0,'0'0'0'0'0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8-22T15:35:37.86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6541 5720 16383 0 0,'0'0'0'0'0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4T15:54:01.40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6075 5530 16383 0 0,'0'0'0'0'0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4T15:54:01.40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6541 5720 16383 0 0,'0'0'0'0'0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>
            <a:extLst>
              <a:ext uri="{FF2B5EF4-FFF2-40B4-BE49-F238E27FC236}">
                <a16:creationId xmlns:a16="http://schemas.microsoft.com/office/drawing/2014/main" id="{7CEA385C-CD20-4250-89BD-70C6E7434008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ClrTx/>
              <a:buSzTx/>
              <a:buFontTx/>
              <a:buNone/>
              <a:defRPr sz="1200" i="0"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7283" name="Rectangle 3">
            <a:extLst>
              <a:ext uri="{FF2B5EF4-FFF2-40B4-BE49-F238E27FC236}">
                <a16:creationId xmlns:a16="http://schemas.microsoft.com/office/drawing/2014/main" id="{1E2FB252-C472-4AF7-9EAF-E8C09F8D93FF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ClrTx/>
              <a:buSzTx/>
              <a:buFontTx/>
              <a:buNone/>
              <a:defRPr sz="1200" i="0"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5780" name="Rectangle 4">
            <a:extLst>
              <a:ext uri="{FF2B5EF4-FFF2-40B4-BE49-F238E27FC236}">
                <a16:creationId xmlns:a16="http://schemas.microsoft.com/office/drawing/2014/main" id="{9DED00E0-61AF-45E0-B117-E324055CD373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7285" name="Rectangle 5">
            <a:extLst>
              <a:ext uri="{FF2B5EF4-FFF2-40B4-BE49-F238E27FC236}">
                <a16:creationId xmlns:a16="http://schemas.microsoft.com/office/drawing/2014/main" id="{EC3003F7-46A6-491B-8797-8930B847BA56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97286" name="Rectangle 6">
            <a:extLst>
              <a:ext uri="{FF2B5EF4-FFF2-40B4-BE49-F238E27FC236}">
                <a16:creationId xmlns:a16="http://schemas.microsoft.com/office/drawing/2014/main" id="{70634E3C-83AA-44DC-9909-C0D64E87FD23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ClrTx/>
              <a:buSzTx/>
              <a:buFontTx/>
              <a:buNone/>
              <a:defRPr sz="1200" i="0"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7287" name="Rectangle 7">
            <a:extLst>
              <a:ext uri="{FF2B5EF4-FFF2-40B4-BE49-F238E27FC236}">
                <a16:creationId xmlns:a16="http://schemas.microsoft.com/office/drawing/2014/main" id="{6A079325-29F5-44C8-A5E4-62DCB796684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ClrTx/>
              <a:buSzTx/>
              <a:buFontTx/>
              <a:buNone/>
              <a:defRPr sz="1200" i="0"/>
            </a:lvl1pPr>
          </a:lstStyle>
          <a:p>
            <a:fld id="{447A01D3-AC95-4FDB-B4F3-0906C738B4B1}" type="slidenum">
              <a:rPr lang="en-US" altLang="es-ES"/>
              <a:pPr/>
              <a:t>‹Nº›</a:t>
            </a:fld>
            <a:endParaRPr lang="en-US" alt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1pPr>
    <a:lvl2pPr marL="742950" indent="-28575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2pPr>
    <a:lvl3pPr marL="11430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3pPr>
    <a:lvl4pPr marL="16002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4pPr>
    <a:lvl5pPr marL="20574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9631093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9697487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444961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6029175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29772178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9020736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324857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947929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25849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37905576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s-MX" noProof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19383375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>
            <a:extLst>
              <a:ext uri="{FF2B5EF4-FFF2-40B4-BE49-F238E27FC236}">
                <a16:creationId xmlns:a16="http://schemas.microsoft.com/office/drawing/2014/main" id="{74DD87AF-4C70-4768-9A40-D9F07DE413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76200"/>
            <a:ext cx="9144000" cy="6934200"/>
          </a:xfrm>
          <a:prstGeom prst="rect">
            <a:avLst/>
          </a:prstGeom>
          <a:solidFill>
            <a:srgbClr val="DDDDDD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>
              <a:defRPr/>
            </a:pPr>
            <a:endParaRPr lang="es-MX" altLang="es-MX"/>
          </a:p>
        </p:txBody>
      </p:sp>
      <p:sp>
        <p:nvSpPr>
          <p:cNvPr id="2" name="Text Box 2">
            <a:extLst>
              <a:ext uri="{FF2B5EF4-FFF2-40B4-BE49-F238E27FC236}">
                <a16:creationId xmlns:a16="http://schemas.microsoft.com/office/drawing/2014/main" id="{A73C53DA-B873-45F8-B88C-8689574461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38575" y="6615113"/>
            <a:ext cx="1447800" cy="27463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750"/>
              </a:spcBef>
              <a:buClr>
                <a:srgbClr val="FFFFFF"/>
              </a:buClr>
              <a:defRPr/>
            </a:pPr>
            <a:r>
              <a:rPr lang="en-GB" altLang="es-MX" sz="1200" i="0">
                <a:solidFill>
                  <a:srgbClr val="B3B3B3"/>
                </a:solidFill>
                <a:latin typeface="Arial" charset="0"/>
              </a:rPr>
              <a:t>pc2 itam 11-8-16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0" fontAlgn="base" hangingPunct="0">
        <a:lnSpc>
          <a:spcPct val="95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lnSpc>
          <a:spcPct val="95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Times New Roman" pitchFamily="18" charset="0"/>
          <a:ea typeface="Lucida Sans Unicode" pitchFamily="34" charset="0"/>
          <a:cs typeface="Lucida Sans Unicode" pitchFamily="34" charset="0"/>
        </a:defRPr>
      </a:lvl2pPr>
      <a:lvl3pPr algn="ctr" defTabSz="457200" rtl="0" eaLnBrk="0" fontAlgn="base" hangingPunct="0">
        <a:lnSpc>
          <a:spcPct val="95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Times New Roman" pitchFamily="18" charset="0"/>
          <a:ea typeface="Lucida Sans Unicode" pitchFamily="34" charset="0"/>
          <a:cs typeface="Lucida Sans Unicode" pitchFamily="34" charset="0"/>
        </a:defRPr>
      </a:lvl3pPr>
      <a:lvl4pPr algn="ctr" defTabSz="457200" rtl="0" eaLnBrk="0" fontAlgn="base" hangingPunct="0">
        <a:lnSpc>
          <a:spcPct val="95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Times New Roman" pitchFamily="18" charset="0"/>
          <a:ea typeface="Lucida Sans Unicode" pitchFamily="34" charset="0"/>
          <a:cs typeface="Lucida Sans Unicode" pitchFamily="34" charset="0"/>
        </a:defRPr>
      </a:lvl4pPr>
      <a:lvl5pPr algn="ctr" defTabSz="457200" rtl="0" eaLnBrk="0" fontAlgn="base" hangingPunct="0">
        <a:lnSpc>
          <a:spcPct val="95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Times New Roman" pitchFamily="18" charset="0"/>
          <a:ea typeface="Lucida Sans Unicode" pitchFamily="34" charset="0"/>
          <a:cs typeface="Lucida Sans Unicode" pitchFamily="34" charset="0"/>
        </a:defRPr>
      </a:lvl5pPr>
      <a:lvl6pPr marL="457200" algn="ctr" defTabSz="457200" rtl="0" eaLnBrk="0" fontAlgn="base" hangingPunct="0">
        <a:lnSpc>
          <a:spcPct val="95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400">
          <a:solidFill>
            <a:srgbClr val="000000"/>
          </a:solidFill>
          <a:latin typeface="Times New Roman" pitchFamily="18" charset="0"/>
          <a:ea typeface="Lucida Sans Unicode" pitchFamily="34" charset="0"/>
          <a:cs typeface="Lucida Sans Unicode" pitchFamily="34" charset="0"/>
        </a:defRPr>
      </a:lvl6pPr>
      <a:lvl7pPr marL="914400" algn="ctr" defTabSz="457200" rtl="0" eaLnBrk="0" fontAlgn="base" hangingPunct="0">
        <a:lnSpc>
          <a:spcPct val="95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400">
          <a:solidFill>
            <a:srgbClr val="000000"/>
          </a:solidFill>
          <a:latin typeface="Times New Roman" pitchFamily="18" charset="0"/>
          <a:ea typeface="Lucida Sans Unicode" pitchFamily="34" charset="0"/>
          <a:cs typeface="Lucida Sans Unicode" pitchFamily="34" charset="0"/>
        </a:defRPr>
      </a:lvl7pPr>
      <a:lvl8pPr marL="1371600" algn="ctr" defTabSz="457200" rtl="0" eaLnBrk="0" fontAlgn="base" hangingPunct="0">
        <a:lnSpc>
          <a:spcPct val="95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400">
          <a:solidFill>
            <a:srgbClr val="000000"/>
          </a:solidFill>
          <a:latin typeface="Times New Roman" pitchFamily="18" charset="0"/>
          <a:ea typeface="Lucida Sans Unicode" pitchFamily="34" charset="0"/>
          <a:cs typeface="Lucida Sans Unicode" pitchFamily="34" charset="0"/>
        </a:defRPr>
      </a:lvl8pPr>
      <a:lvl9pPr marL="1828800" algn="ctr" defTabSz="457200" rtl="0" eaLnBrk="0" fontAlgn="base" hangingPunct="0">
        <a:lnSpc>
          <a:spcPct val="95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400">
          <a:solidFill>
            <a:srgbClr val="000000"/>
          </a:solidFill>
          <a:latin typeface="Times New Roman" pitchFamily="18" charset="0"/>
          <a:ea typeface="Lucida Sans Unicode" pitchFamily="34" charset="0"/>
          <a:cs typeface="Lucida Sans Unicode" pitchFamily="34" charset="0"/>
        </a:defRPr>
      </a:lvl9pPr>
    </p:titleStyle>
    <p:bodyStyle>
      <a:lvl1pPr marL="341313" indent="-341313" algn="l" defTabSz="457200" rtl="0" eaLnBrk="0" fontAlgn="base" hangingPunct="0">
        <a:lnSpc>
          <a:spcPct val="95000"/>
        </a:lnSpc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buChar char="•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1363" indent="-284163" algn="l" defTabSz="457200" rtl="0" eaLnBrk="0" fontAlgn="base" hangingPunct="0">
        <a:lnSpc>
          <a:spcPct val="95000"/>
        </a:lnSpc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buChar char="–"/>
        <a:defRPr sz="28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lnSpc>
          <a:spcPct val="95000"/>
        </a:lnSpc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buChar char="•"/>
        <a:defRPr sz="24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lnSpc>
          <a:spcPct val="95000"/>
        </a:lnSpc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buChar char="–"/>
        <a:defRPr sz="20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lnSpc>
          <a:spcPct val="95000"/>
        </a:lnSpc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buChar char="»"/>
        <a:defRPr sz="20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57200" rtl="0" eaLnBrk="0" fontAlgn="base" hangingPunct="0">
        <a:lnSpc>
          <a:spcPct val="95000"/>
        </a:lnSpc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buChar char="»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57200" rtl="0" eaLnBrk="0" fontAlgn="base" hangingPunct="0">
        <a:lnSpc>
          <a:spcPct val="95000"/>
        </a:lnSpc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buChar char="»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57200" rtl="0" eaLnBrk="0" fontAlgn="base" hangingPunct="0">
        <a:lnSpc>
          <a:spcPct val="95000"/>
        </a:lnSpc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buChar char="»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57200" rtl="0" eaLnBrk="0" fontAlgn="base" hangingPunct="0">
        <a:lnSpc>
          <a:spcPct val="95000"/>
        </a:lnSpc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buChar char="»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bbc.com/news/newsbeat-47772612" TargetMode="Externa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7" Type="http://schemas.openxmlformats.org/officeDocument/2006/relationships/image" Target="../media/image25.jpeg"/><Relationship Id="rId2" Type="http://schemas.openxmlformats.org/officeDocument/2006/relationships/slide" Target="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jpeg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9fA_sJIHSdQ?feature=oembed" TargetMode="External"/><Relationship Id="rId5" Type="http://schemas.openxmlformats.org/officeDocument/2006/relationships/image" Target="../media/image180.png"/><Relationship Id="rId4" Type="http://schemas.openxmlformats.org/officeDocument/2006/relationships/customXml" Target="../ink/ink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" Target="slide40.xml"/><Relationship Id="rId2" Type="http://schemas.openxmlformats.org/officeDocument/2006/relationships/hyperlink" Target="https://www.youtube.com/watch?v=0UVlWdcgHrM" TargetMode="Externa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jpeg"/><Relationship Id="rId3" Type="http://schemas.openxmlformats.org/officeDocument/2006/relationships/slideLayout" Target="../slideLayouts/slideLayout7.xml"/><Relationship Id="rId7" Type="http://schemas.openxmlformats.org/officeDocument/2006/relationships/hyperlink" Target="https://www.youtube.com/watch?v=AZUMEgHmCY8&amp;feature=related" TargetMode="External"/><Relationship Id="rId2" Type="http://schemas.openxmlformats.org/officeDocument/2006/relationships/video" Target="https://www.youtube.com/embed/NT14sw0_RRc?feature=oembed" TargetMode="External"/><Relationship Id="rId1" Type="http://schemas.openxmlformats.org/officeDocument/2006/relationships/video" Target="https://www.youtube.com/embed/V9LzqF0g26Q?feature=oembed" TargetMode="External"/><Relationship Id="rId6" Type="http://schemas.openxmlformats.org/officeDocument/2006/relationships/hyperlink" Target="http://www.youtube.com/watch?v=5TPpuIslzG4&amp;feature=related" TargetMode="External"/><Relationship Id="rId5" Type="http://schemas.openxmlformats.org/officeDocument/2006/relationships/hyperlink" Target="https://www.youtube.com/watch?v=Q-GkrHKcwvo" TargetMode="External"/><Relationship Id="rId10" Type="http://schemas.openxmlformats.org/officeDocument/2006/relationships/slide" Target="slide13.xml"/><Relationship Id="rId4" Type="http://schemas.openxmlformats.org/officeDocument/2006/relationships/hyperlink" Target="http://www.youtube.com/watch?v=iju4aZhiK0c" TargetMode="External"/><Relationship Id="rId9" Type="http://schemas.openxmlformats.org/officeDocument/2006/relationships/image" Target="../media/image40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V9LzqF0g26Q?feature=oembed" TargetMode="Externa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3.jpe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jpeg"/><Relationship Id="rId3" Type="http://schemas.openxmlformats.org/officeDocument/2006/relationships/image" Target="../media/image50.emf"/><Relationship Id="rId7" Type="http://schemas.openxmlformats.org/officeDocument/2006/relationships/image" Target="../media/image54.png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52.jpeg"/><Relationship Id="rId4" Type="http://schemas.openxmlformats.org/officeDocument/2006/relationships/image" Target="../media/image51.jpe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List_of_United_Kingdom_by-elections_(2010%E2%80%93present)" TargetMode="Externa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5" Type="http://schemas.openxmlformats.org/officeDocument/2006/relationships/image" Target="../media/image64.emf"/><Relationship Id="rId4" Type="http://schemas.openxmlformats.org/officeDocument/2006/relationships/oleObject" Target="../embeddings/oleObject3.bin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oleObject" Target="../embeddings/oleObject4.bin"/><Relationship Id="rId1" Type="http://schemas.openxmlformats.org/officeDocument/2006/relationships/slideLayout" Target="../slideLayouts/slideLayout7.xml"/><Relationship Id="rId4" Type="http://schemas.openxmlformats.org/officeDocument/2006/relationships/slide" Target="slide5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oleObject" Target="../embeddings/oleObject5.bin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news.bbc.co.uk/2/hi/uk_news/politics/a-z_of_parliament/default.stm" TargetMode="Externa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emf"/><Relationship Id="rId2" Type="http://schemas.openxmlformats.org/officeDocument/2006/relationships/oleObject" Target="../embeddings/oleObject6.bin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emf"/><Relationship Id="rId2" Type="http://schemas.openxmlformats.org/officeDocument/2006/relationships/oleObject" Target="../embeddings/oleObject7.bin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oleObject" Target="../embeddings/oleObject8.bin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190.png"/><Relationship Id="rId7" Type="http://schemas.openxmlformats.org/officeDocument/2006/relationships/image" Target="../media/image84.png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5.xml"/><Relationship Id="rId5" Type="http://schemas.openxmlformats.org/officeDocument/2006/relationships/customXml" Target="../ink/ink4.xml"/><Relationship Id="rId4" Type="http://schemas.openxmlformats.org/officeDocument/2006/relationships/customXml" Target="../ink/ink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7.xml"/><Relationship Id="rId4" Type="http://schemas.openxmlformats.org/officeDocument/2006/relationships/customXml" Target="../ink/ink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ext Box 1">
            <a:extLst>
              <a:ext uri="{FF2B5EF4-FFF2-40B4-BE49-F238E27FC236}">
                <a16:creationId xmlns:a16="http://schemas.microsoft.com/office/drawing/2014/main" id="{7C13D38B-D9DA-4237-A5FC-D5C7B79B2D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7950" y="412750"/>
            <a:ext cx="6400800" cy="255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3375"/>
              </a:spcBef>
              <a:buFont typeface="Garamond" panose="02020404030301010803" pitchFamily="18" charset="0"/>
              <a:buNone/>
            </a:pPr>
            <a:r>
              <a:rPr lang="en-GB" altLang="es-MX" sz="5400" i="0">
                <a:solidFill>
                  <a:srgbClr val="000000"/>
                </a:solidFill>
                <a:latin typeface="Arial" panose="020B0604020202020204" pitchFamily="34" charset="0"/>
              </a:rPr>
              <a:t>El modelo Westminster de democracia</a:t>
            </a:r>
          </a:p>
        </p:txBody>
      </p:sp>
      <p:pic>
        <p:nvPicPr>
          <p:cNvPr id="2051" name="Picture 3" descr="C:\Users\Eric\Desktop\MaggiewFootballers.jpg">
            <a:extLst>
              <a:ext uri="{FF2B5EF4-FFF2-40B4-BE49-F238E27FC236}">
                <a16:creationId xmlns:a16="http://schemas.microsoft.com/office/drawing/2014/main" id="{5E3485DC-E864-425C-8941-215ED30801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3613150"/>
            <a:ext cx="5029200" cy="301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Text Box 1">
            <a:extLst>
              <a:ext uri="{FF2B5EF4-FFF2-40B4-BE49-F238E27FC236}">
                <a16:creationId xmlns:a16="http://schemas.microsoft.com/office/drawing/2014/main" id="{BE8E5EE1-E9B4-446B-B696-2DAD01C745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89250" y="222250"/>
            <a:ext cx="3511550" cy="641350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25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600">
                <a:solidFill>
                  <a:srgbClr val="000000"/>
                </a:solidFill>
                <a:latin typeface="Arial" charset="0"/>
              </a:rPr>
              <a:t>The cabinet</a:t>
            </a:r>
          </a:p>
        </p:txBody>
      </p:sp>
      <p:sp>
        <p:nvSpPr>
          <p:cNvPr id="22531" name="Text Box 2">
            <a:extLst>
              <a:ext uri="{FF2B5EF4-FFF2-40B4-BE49-F238E27FC236}">
                <a16:creationId xmlns:a16="http://schemas.microsoft.com/office/drawing/2014/main" id="{D80B667E-B6A8-4264-8ACF-0272F0FFD9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598613"/>
            <a:ext cx="7924800" cy="2710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1720s: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Aparece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figura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del </a:t>
            </a:r>
            <a:r>
              <a:rPr lang="en-GB" altLang="es-MX" sz="2800" b="1" i="0" dirty="0">
                <a:solidFill>
                  <a:srgbClr val="000000"/>
                </a:solidFill>
                <a:latin typeface="Arial"/>
                <a:cs typeface="Lucida Sans Unicode"/>
              </a:rPr>
              <a:t>PM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, jefe del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ejecutivo</a:t>
            </a:r>
            <a:endParaRPr lang="es-ES" dirty="0" err="1">
              <a:latin typeface="Arial"/>
              <a:cs typeface="Lucida Sans Unicode"/>
            </a:endParaRPr>
          </a:p>
          <a:p>
            <a:pPr marL="457200" indent="-457200">
              <a:lnSpc>
                <a:spcPct val="100000"/>
              </a:lnSpc>
              <a:spcBef>
                <a:spcPts val="1750"/>
              </a:spcBef>
              <a:buFont typeface="Calibri" panose="02020603050405020304" pitchFamily="18" charset="0"/>
              <a:buChar char="-"/>
            </a:pP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Era un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agente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de la Corona</a:t>
            </a:r>
          </a:p>
          <a:p>
            <a:pPr marL="457200" indent="-457200">
              <a:lnSpc>
                <a:spcPct val="100000"/>
              </a:lnSpc>
              <a:spcBef>
                <a:spcPts val="1750"/>
              </a:spcBef>
              <a:buFont typeface="Calibri" panose="02020603050405020304" pitchFamily="18" charset="0"/>
              <a:buChar char="-"/>
            </a:pP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Con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el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tiempo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el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gabinete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se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volvió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b="1" i="0" dirty="0" err="1">
                <a:solidFill>
                  <a:srgbClr val="000000"/>
                </a:solidFill>
                <a:latin typeface="Arial"/>
                <a:cs typeface="Lucida Sans Unicode"/>
              </a:rPr>
              <a:t>responsable</a:t>
            </a:r>
            <a:r>
              <a:rPr lang="en-GB" altLang="es-MX" sz="2800" b="1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b="1" i="0" dirty="0" err="1">
                <a:solidFill>
                  <a:srgbClr val="000000"/>
                </a:solidFill>
                <a:latin typeface="Arial"/>
                <a:cs typeface="Lucida Sans Unicode"/>
              </a:rPr>
              <a:t>sólo</a:t>
            </a:r>
            <a:r>
              <a:rPr lang="en-GB" altLang="es-MX" sz="2800" b="1" i="0" dirty="0">
                <a:solidFill>
                  <a:srgbClr val="000000"/>
                </a:solidFill>
                <a:latin typeface="Arial"/>
                <a:cs typeface="Lucida Sans Unicode"/>
              </a:rPr>
              <a:t> ante MPs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: norma de que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el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gobierno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es del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partido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mayoritario</a:t>
            </a:r>
            <a:endParaRPr lang="en-GB" altLang="es-MX" sz="2800" i="0" dirty="0">
              <a:solidFill>
                <a:srgbClr val="000000"/>
              </a:solidFill>
              <a:latin typeface="Arial"/>
              <a:cs typeface="Lucida Sans Unicode"/>
            </a:endParaRPr>
          </a:p>
        </p:txBody>
      </p:sp>
      <p:sp>
        <p:nvSpPr>
          <p:cNvPr id="2" name="Text Box 3">
            <a:extLst>
              <a:ext uri="{FF2B5EF4-FFF2-40B4-BE49-F238E27FC236}">
                <a16:creationId xmlns:a16="http://schemas.microsoft.com/office/drawing/2014/main" id="{E4F7F8C5-251B-4EB1-BA6C-086C272B97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4703041"/>
            <a:ext cx="7620000" cy="1571625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 anchor="t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Clr>
                <a:srgbClr val="FFFFFF"/>
              </a:buClr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b="1" i="0" err="1">
                <a:solidFill>
                  <a:srgbClr val="FFFFFF"/>
                </a:solidFill>
                <a:latin typeface="Arial"/>
                <a:cs typeface="Lucida Sans Unicode"/>
              </a:rPr>
              <a:t>Quién</a:t>
            </a:r>
            <a:r>
              <a:rPr lang="en-GB" sz="3200" b="1" i="0">
                <a:solidFill>
                  <a:srgbClr val="FFFFFF"/>
                </a:solidFill>
                <a:latin typeface="Arial"/>
                <a:cs typeface="Lucida Sans Unicode"/>
              </a:rPr>
              <a:t> </a:t>
            </a:r>
            <a:r>
              <a:rPr lang="en-GB" sz="3200" b="1" i="0" err="1">
                <a:solidFill>
                  <a:srgbClr val="FFFFFF"/>
                </a:solidFill>
                <a:latin typeface="Arial"/>
                <a:cs typeface="Lucida Sans Unicode"/>
              </a:rPr>
              <a:t>manda</a:t>
            </a:r>
            <a:r>
              <a:rPr lang="en-GB" sz="3200" b="1" i="0">
                <a:solidFill>
                  <a:srgbClr val="FFFFFF"/>
                </a:solidFill>
                <a:latin typeface="Arial"/>
                <a:cs typeface="Lucida Sans Unicode"/>
              </a:rPr>
              <a:t> en Gran Bretaña </a:t>
            </a:r>
            <a:br>
              <a:rPr lang="en-GB" sz="3200" b="1" i="0">
                <a:latin typeface="Arial" charset="0"/>
              </a:rPr>
            </a:br>
            <a:r>
              <a:rPr lang="en-GB" sz="3200" b="1" i="0">
                <a:solidFill>
                  <a:srgbClr val="FFFFFF"/>
                </a:solidFill>
                <a:latin typeface="Arial"/>
                <a:cs typeface="Lucida Sans Unicode"/>
              </a:rPr>
              <a:t>¿el </a:t>
            </a:r>
            <a:r>
              <a:rPr lang="en-GB" sz="3200" b="1" i="0" err="1">
                <a:solidFill>
                  <a:srgbClr val="FF0000"/>
                </a:solidFill>
                <a:latin typeface="Arial"/>
                <a:cs typeface="Lucida Sans Unicode"/>
              </a:rPr>
              <a:t>Parlamento</a:t>
            </a:r>
            <a:r>
              <a:rPr lang="en-GB" sz="3200" b="1" i="0">
                <a:solidFill>
                  <a:srgbClr val="FFFFFF"/>
                </a:solidFill>
                <a:latin typeface="Arial"/>
                <a:cs typeface="Lucida Sans Unicode"/>
              </a:rPr>
              <a:t> o el </a:t>
            </a:r>
            <a:r>
              <a:rPr lang="en-GB" sz="3200" b="1" i="0" err="1">
                <a:solidFill>
                  <a:srgbClr val="0070C0"/>
                </a:solidFill>
                <a:latin typeface="Arial"/>
                <a:cs typeface="Lucida Sans Unicode"/>
              </a:rPr>
              <a:t>gabinete</a:t>
            </a:r>
            <a:r>
              <a:rPr lang="en-GB" sz="3200" b="1" i="0">
                <a:solidFill>
                  <a:srgbClr val="FFFFFF"/>
                </a:solidFill>
                <a:latin typeface="Arial"/>
                <a:cs typeface="Lucida Sans Unicode"/>
              </a:rPr>
              <a:t> (</a:t>
            </a:r>
            <a:r>
              <a:rPr lang="en-GB" sz="3200" b="1" i="0" err="1">
                <a:solidFill>
                  <a:srgbClr val="FFFFFF"/>
                </a:solidFill>
                <a:latin typeface="Arial"/>
                <a:cs typeface="Lucida Sans Unicode"/>
              </a:rPr>
              <a:t>presidido</a:t>
            </a:r>
            <a:r>
              <a:rPr lang="en-GB" sz="3200" b="1" i="0">
                <a:solidFill>
                  <a:srgbClr val="FFFFFF"/>
                </a:solidFill>
                <a:latin typeface="Arial"/>
                <a:cs typeface="Lucida Sans Unicode"/>
              </a:rPr>
              <a:t> por el PM)?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 autoUpdateAnimBg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ext Box 1">
            <a:extLst>
              <a:ext uri="{FF2B5EF4-FFF2-40B4-BE49-F238E27FC236}">
                <a16:creationId xmlns:a16="http://schemas.microsoft.com/office/drawing/2014/main" id="{66CEEB4F-79A7-49BA-A8AF-ED2D819C5A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0650" y="44450"/>
            <a:ext cx="3968750" cy="579438"/>
          </a:xfrm>
          <a:prstGeom prst="rect">
            <a:avLst/>
          </a:prstGeom>
          <a:solidFill>
            <a:srgbClr val="B2B2B2"/>
          </a:solidFill>
          <a:ln>
            <a:noFill/>
          </a:ln>
          <a:effectLst>
            <a:outerShdw dist="107933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2000"/>
              </a:spcBef>
              <a:buFont typeface="Garamond" panose="02020404030301010803" pitchFamily="18" charset="0"/>
              <a:buNone/>
            </a:pP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Gabinete monocolor</a:t>
            </a:r>
          </a:p>
        </p:txBody>
      </p:sp>
      <p:pic>
        <p:nvPicPr>
          <p:cNvPr id="2" name="Imagen 1" descr="Una foto de un grupo de personas posando para una foto&#10;&#10;Descripción generada automáticamente">
            <a:extLst>
              <a:ext uri="{FF2B5EF4-FFF2-40B4-BE49-F238E27FC236}">
                <a16:creationId xmlns:a16="http://schemas.microsoft.com/office/drawing/2014/main" id="{A9848213-D22F-2335-AD73-66C7471BDD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71" y="733870"/>
            <a:ext cx="7335243" cy="5204281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8AC7A3C7-2343-18D8-4115-46FFBD3ED50B}"/>
              </a:ext>
            </a:extLst>
          </p:cNvPr>
          <p:cNvSpPr txBox="1"/>
          <p:nvPr/>
        </p:nvSpPr>
        <p:spPr>
          <a:xfrm>
            <a:off x="3104752" y="6060291"/>
            <a:ext cx="4617911" cy="50167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800" dirty="0">
                <a:solidFill>
                  <a:srgbClr val="FF0000"/>
                </a:solidFill>
                <a:latin typeface="Arial"/>
                <a:cs typeface="Lucida Sans Unicode"/>
              </a:rPr>
              <a:t>100% Labour party</a:t>
            </a:r>
            <a:endParaRPr lang="en-GB" sz="2800" dirty="0">
              <a:solidFill>
                <a:srgbClr val="FF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2">
            <a:extLst>
              <a:ext uri="{FF2B5EF4-FFF2-40B4-BE49-F238E27FC236}">
                <a16:creationId xmlns:a16="http://schemas.microsoft.com/office/drawing/2014/main" id="{B1ADCF29-C64D-42AF-9696-1E0DC352AE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864" y="1327702"/>
            <a:ext cx="8760541" cy="3964833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65CE105D-8E9E-39C7-D01B-384B3732C8B5}"/>
              </a:ext>
            </a:extLst>
          </p:cNvPr>
          <p:cNvSpPr txBox="1"/>
          <p:nvPr/>
        </p:nvSpPr>
        <p:spPr>
          <a:xfrm>
            <a:off x="3104752" y="6060291"/>
            <a:ext cx="4799751" cy="50167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800" i="0" dirty="0">
                <a:solidFill>
                  <a:srgbClr val="3333CC"/>
                </a:solidFill>
                <a:latin typeface="Arial"/>
                <a:cs typeface="Lucida Sans Unicode"/>
              </a:rPr>
              <a:t>2019-22:</a:t>
            </a:r>
            <a:r>
              <a:rPr lang="en-GB" sz="2800" dirty="0">
                <a:solidFill>
                  <a:srgbClr val="3333CC"/>
                </a:solidFill>
                <a:latin typeface="Arial"/>
                <a:cs typeface="Lucida Sans Unicode"/>
              </a:rPr>
              <a:t> 100% </a:t>
            </a:r>
            <a:r>
              <a:rPr lang="en-GB" sz="2800" err="1">
                <a:solidFill>
                  <a:srgbClr val="3333CC"/>
                </a:solidFill>
                <a:latin typeface="Arial"/>
                <a:cs typeface="Lucida Sans Unicode"/>
              </a:rPr>
              <a:t>conservador</a:t>
            </a:r>
            <a:endParaRPr lang="en-GB" sz="2800" err="1">
              <a:solidFill>
                <a:srgbClr val="3333CC"/>
              </a:solidFill>
              <a:latin typeface="Arial"/>
            </a:endParaRPr>
          </a:p>
        </p:txBody>
      </p:sp>
      <p:sp>
        <p:nvSpPr>
          <p:cNvPr id="6" name="Text Box 1">
            <a:extLst>
              <a:ext uri="{FF2B5EF4-FFF2-40B4-BE49-F238E27FC236}">
                <a16:creationId xmlns:a16="http://schemas.microsoft.com/office/drawing/2014/main" id="{146401D7-84F1-2B55-1EB0-55B7E5FA43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0650" y="44450"/>
            <a:ext cx="3968750" cy="579438"/>
          </a:xfrm>
          <a:prstGeom prst="rect">
            <a:avLst/>
          </a:prstGeom>
          <a:solidFill>
            <a:srgbClr val="B2B2B2"/>
          </a:solidFill>
          <a:ln>
            <a:noFill/>
          </a:ln>
          <a:effectLst>
            <a:outerShdw dist="107933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2000"/>
              </a:spcBef>
              <a:buFont typeface="Garamond" panose="02020404030301010803" pitchFamily="18" charset="0"/>
              <a:buNone/>
            </a:pP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Gabinete monocolor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8" name="AutoShape 4">
            <a:hlinkClick r:id="" action="ppaction://hlinkshowjump?jump=lastslideviewed"/>
            <a:extLst>
              <a:ext uri="{FF2B5EF4-FFF2-40B4-BE49-F238E27FC236}">
                <a16:creationId xmlns:a16="http://schemas.microsoft.com/office/drawing/2014/main" id="{BBB23E64-3263-4DB4-8648-A4A589355F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600" y="6172200"/>
            <a:ext cx="457200" cy="381000"/>
          </a:xfrm>
          <a:prstGeom prst="actionButtonReturn">
            <a:avLst/>
          </a:prstGeom>
          <a:solidFill>
            <a:srgbClr val="CCCCFF"/>
          </a:solidFill>
          <a:ln w="9360">
            <a:solidFill>
              <a:srgbClr val="000000"/>
            </a:solidFill>
            <a:miter lim="800000"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es-MX"/>
          </a:p>
        </p:txBody>
      </p:sp>
      <p:pic>
        <p:nvPicPr>
          <p:cNvPr id="2" name="Imagen 1" descr="Gráfico, Tabla&#10;&#10;Descripción generada automáticamente">
            <a:extLst>
              <a:ext uri="{FF2B5EF4-FFF2-40B4-BE49-F238E27FC236}">
                <a16:creationId xmlns:a16="http://schemas.microsoft.com/office/drawing/2014/main" id="{0677D14D-CA00-96F3-CB79-9CEA040EE1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45" y="47627"/>
            <a:ext cx="6432837" cy="6762748"/>
          </a:xfrm>
          <a:prstGeom prst="rect">
            <a:avLst/>
          </a:prstGeom>
        </p:spPr>
      </p:pic>
      <p:grpSp>
        <p:nvGrpSpPr>
          <p:cNvPr id="11" name="Grupo 10">
            <a:extLst>
              <a:ext uri="{FF2B5EF4-FFF2-40B4-BE49-F238E27FC236}">
                <a16:creationId xmlns:a16="http://schemas.microsoft.com/office/drawing/2014/main" id="{0B67E57A-7193-94C9-9A20-4DECB62C83C4}"/>
              </a:ext>
            </a:extLst>
          </p:cNvPr>
          <p:cNvGrpSpPr/>
          <p:nvPr/>
        </p:nvGrpSpPr>
        <p:grpSpPr>
          <a:xfrm>
            <a:off x="6608618" y="1504085"/>
            <a:ext cx="2330161" cy="1615786"/>
            <a:chOff x="6608618" y="1504085"/>
            <a:chExt cx="2330161" cy="1615786"/>
          </a:xfrm>
        </p:grpSpPr>
        <p:sp>
          <p:nvSpPr>
            <p:cNvPr id="10" name="Rectángulo 9">
              <a:extLst>
                <a:ext uri="{FF2B5EF4-FFF2-40B4-BE49-F238E27FC236}">
                  <a16:creationId xmlns:a16="http://schemas.microsoft.com/office/drawing/2014/main" id="{686A9C6E-0DFE-9D67-9B79-AD3B8C3030AD}"/>
                </a:ext>
              </a:extLst>
            </p:cNvPr>
            <p:cNvSpPr/>
            <p:nvPr/>
          </p:nvSpPr>
          <p:spPr bwMode="auto">
            <a:xfrm>
              <a:off x="6608618" y="1504085"/>
              <a:ext cx="2330161" cy="1615786"/>
            </a:xfrm>
            <a:prstGeom prst="rect">
              <a:avLst/>
            </a:prstGeom>
            <a:solidFill>
              <a:srgbClr val="92D050"/>
            </a:solidFill>
            <a:ln w="9525" cap="flat" cmpd="sng" algn="ctr">
              <a:solidFill>
                <a:srgbClr val="92D05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buNone/>
                <a:tabLst/>
              </a:pPr>
              <a:endParaRPr kumimoji="0" lang="es-ES" sz="2400" b="0" i="1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Times New Roman" pitchFamily="18" charset="0"/>
                <a:ea typeface="Lucida Sans Unicode" pitchFamily="34" charset="0"/>
                <a:cs typeface="Lucida Sans Unicode" pitchFamily="34" charset="0"/>
              </a:endParaRPr>
            </a:p>
          </p:txBody>
        </p:sp>
        <p:pic>
          <p:nvPicPr>
            <p:cNvPr id="5" name="Picture 2" descr="http://i1.manchestereveningnews.co.uk/incoming/article581916.ece/ALTERNATES/s615/C_71_article_1239614_image_list_image_list_item_0_image.jpg">
              <a:extLst>
                <a:ext uri="{FF2B5EF4-FFF2-40B4-BE49-F238E27FC236}">
                  <a16:creationId xmlns:a16="http://schemas.microsoft.com/office/drawing/2014/main" id="{864489E3-9119-D351-3984-CC456C7AD98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33591" y="1634084"/>
              <a:ext cx="2092469" cy="13433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9" name="Picture 2" descr="Image result for conservative dup agreement">
            <a:extLst>
              <a:ext uri="{FF2B5EF4-FFF2-40B4-BE49-F238E27FC236}">
                <a16:creationId xmlns:a16="http://schemas.microsoft.com/office/drawing/2014/main" id="{675999D6-ED35-F19A-A019-9D2A613BC5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670" y="4237903"/>
            <a:ext cx="2688794" cy="14805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Text Box 1">
            <a:extLst>
              <a:ext uri="{FF2B5EF4-FFF2-40B4-BE49-F238E27FC236}">
                <a16:creationId xmlns:a16="http://schemas.microsoft.com/office/drawing/2014/main" id="{9CD7CB82-BD0B-4F8E-9B16-8AF5420A25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7050" y="222250"/>
            <a:ext cx="8235950" cy="586957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 anchor="t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Coaliciones</a:t>
            </a:r>
            <a:r>
              <a:rPr lang="en-GB" sz="32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en</a:t>
            </a:r>
            <a:r>
              <a:rPr lang="en-GB" sz="3200" i="0" dirty="0">
                <a:solidFill>
                  <a:srgbClr val="000000"/>
                </a:solidFill>
                <a:latin typeface="Arial"/>
                <a:cs typeface="Lucida Sans Unicode"/>
              </a:rPr>
              <a:t> Europa occidental</a:t>
            </a:r>
          </a:p>
        </p:txBody>
      </p:sp>
      <p:pic>
        <p:nvPicPr>
          <p:cNvPr id="2" name="Imagen 1" descr="Imagen que contiene Texto&#10;&#10;Descripción generada automáticamente">
            <a:extLst>
              <a:ext uri="{FF2B5EF4-FFF2-40B4-BE49-F238E27FC236}">
                <a16:creationId xmlns:a16="http://schemas.microsoft.com/office/drawing/2014/main" id="{805DD792-7A57-19C2-9AE6-15A3413254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2170811" y="-1089746"/>
            <a:ext cx="4828354" cy="9089448"/>
          </a:xfrm>
          <a:prstGeom prst="rect">
            <a:avLst/>
          </a:prstGeom>
        </p:spPr>
      </p:pic>
      <p:sp>
        <p:nvSpPr>
          <p:cNvPr id="4" name="Text Box 2">
            <a:extLst>
              <a:ext uri="{FF2B5EF4-FFF2-40B4-BE49-F238E27FC236}">
                <a16:creationId xmlns:a16="http://schemas.microsoft.com/office/drawing/2014/main" id="{0614C5DA-C8F3-9833-62DE-BB8A09F070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2950" y="6198755"/>
            <a:ext cx="3962400" cy="4022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250"/>
              </a:spcBef>
            </a:pPr>
            <a:r>
              <a:rPr lang="en-GB" altLang="es-MX" sz="2000" i="0" dirty="0">
                <a:solidFill>
                  <a:srgbClr val="000000"/>
                </a:solidFill>
                <a:latin typeface="Arial"/>
                <a:cs typeface="Lucida Sans Unicode"/>
              </a:rPr>
              <a:t>Fuente: Bergman et al. (2021) 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Text Box 1">
            <a:extLst>
              <a:ext uri="{FF2B5EF4-FFF2-40B4-BE49-F238E27FC236}">
                <a16:creationId xmlns:a16="http://schemas.microsoft.com/office/drawing/2014/main" id="{AC52B747-8DC7-44B8-B885-903D66162A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1450" y="222250"/>
            <a:ext cx="6407150" cy="579438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Jefaturas de estado y de gobierno</a:t>
            </a:r>
          </a:p>
        </p:txBody>
      </p:sp>
      <p:sp>
        <p:nvSpPr>
          <p:cNvPr id="16387" name="Text Box 2">
            <a:extLst>
              <a:ext uri="{FF2B5EF4-FFF2-40B4-BE49-F238E27FC236}">
                <a16:creationId xmlns:a16="http://schemas.microsoft.com/office/drawing/2014/main" id="{F476189F-B394-4F04-922E-2D0C7203C7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990600"/>
            <a:ext cx="800100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En GB (y Alemania, Dinamarca, Francia…) las funciones corresponden a distintos actores</a:t>
            </a:r>
          </a:p>
        </p:txBody>
      </p:sp>
      <p:sp>
        <p:nvSpPr>
          <p:cNvPr id="13317" name="Text Box 5">
            <a:extLst>
              <a:ext uri="{FF2B5EF4-FFF2-40B4-BE49-F238E27FC236}">
                <a16:creationId xmlns:a16="http://schemas.microsoft.com/office/drawing/2014/main" id="{81F58F5B-8CEE-43FC-808E-FFFDFC8177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5681663"/>
            <a:ext cx="800100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   </a:t>
            </a:r>
            <a:r>
              <a:rPr lang="en-GB" altLang="es-MX" sz="2800" b="1" i="0">
                <a:solidFill>
                  <a:srgbClr val="000000"/>
                </a:solidFill>
                <a:latin typeface="Arial" panose="020B0604020202020204" pitchFamily="34" charset="0"/>
              </a:rPr>
              <a:t>parte eficiente                 parte dignificada</a:t>
            </a:r>
            <a:br>
              <a:rPr lang="en-GB" altLang="es-MX" sz="2800" b="1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                           (Bagehot)</a:t>
            </a:r>
            <a:r>
              <a:rPr lang="ar-SA" altLang="es-MX" sz="2800" i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‏</a:t>
            </a:r>
            <a:endParaRPr lang="en-GB" altLang="es-MX" sz="2800" i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6389" name="AutoShape 11" descr="Image result for boris johnson PM">
            <a:extLst>
              <a:ext uri="{FF2B5EF4-FFF2-40B4-BE49-F238E27FC236}">
                <a16:creationId xmlns:a16="http://schemas.microsoft.com/office/drawing/2014/main" id="{AAD71A1C-C7F2-402C-8290-9DEEBBCE01C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68275" y="-173038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endParaRPr lang="es-MX" altLang="es-MX"/>
          </a:p>
        </p:txBody>
      </p:sp>
      <p:grpSp>
        <p:nvGrpSpPr>
          <p:cNvPr id="3" name="2 Grupo">
            <a:extLst>
              <a:ext uri="{FF2B5EF4-FFF2-40B4-BE49-F238E27FC236}">
                <a16:creationId xmlns:a16="http://schemas.microsoft.com/office/drawing/2014/main" id="{8E92088A-51FF-4428-8E02-091541605D50}"/>
              </a:ext>
            </a:extLst>
          </p:cNvPr>
          <p:cNvGrpSpPr>
            <a:grpSpLocks/>
          </p:cNvGrpSpPr>
          <p:nvPr/>
        </p:nvGrpSpPr>
        <p:grpSpPr bwMode="auto">
          <a:xfrm>
            <a:off x="785695" y="4729163"/>
            <a:ext cx="7315318" cy="956288"/>
            <a:chOff x="609600" y="4767263"/>
            <a:chExt cx="7315200" cy="956288"/>
          </a:xfrm>
        </p:grpSpPr>
        <p:sp>
          <p:nvSpPr>
            <p:cNvPr id="16392" name="Text Box 21">
              <a:extLst>
                <a:ext uri="{FF2B5EF4-FFF2-40B4-BE49-F238E27FC236}">
                  <a16:creationId xmlns:a16="http://schemas.microsoft.com/office/drawing/2014/main" id="{C368B67A-A034-44A1-AD19-A49D2F2B7EA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9600" y="4767263"/>
              <a:ext cx="3276600" cy="946150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  <a:effectLst>
              <a:outerShdw dist="107933" dir="2700000" algn="ctr" rotWithShape="0">
                <a:srgbClr val="808080"/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ts val="1750"/>
                </a:spcBef>
                <a:buFont typeface="Garamond" panose="02020404030301010803" pitchFamily="18" charset="0"/>
                <a:buNone/>
              </a:pPr>
              <a:r>
                <a:rPr lang="en-GB" altLang="es-MX" sz="2800" i="0">
                  <a:solidFill>
                    <a:srgbClr val="000000"/>
                  </a:solidFill>
                  <a:latin typeface="Arial" panose="020B0604020202020204" pitchFamily="34" charset="0"/>
                </a:rPr>
                <a:t>El Primer Ministro es jefe de gobierno</a:t>
              </a:r>
            </a:p>
          </p:txBody>
        </p:sp>
        <p:sp>
          <p:nvSpPr>
            <p:cNvPr id="16393" name="Text Box 22">
              <a:extLst>
                <a:ext uri="{FF2B5EF4-FFF2-40B4-BE49-F238E27FC236}">
                  <a16:creationId xmlns:a16="http://schemas.microsoft.com/office/drawing/2014/main" id="{5859371B-9DC6-4AF5-B819-46F8D9D2CAF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48200" y="4767263"/>
              <a:ext cx="3276600" cy="956288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  <a:effectLst>
              <a:outerShdw dist="107933" dir="2700000" algn="ctr" rotWithShape="0">
                <a:srgbClr val="808080"/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 anchor="t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ts val="1750"/>
                </a:spcBef>
                <a:buFont typeface="Garamond" panose="02020404030301010803" pitchFamily="18" charset="0"/>
                <a:buNone/>
              </a:pPr>
              <a:r>
                <a:rPr lang="en-GB" altLang="es-MX" sz="2800" i="0" dirty="0">
                  <a:solidFill>
                    <a:srgbClr val="000000"/>
                  </a:solidFill>
                  <a:latin typeface="Arial"/>
                  <a:cs typeface="Lucida Sans Unicode"/>
                </a:rPr>
                <a:t>El Rey es </a:t>
              </a:r>
              <a:br>
                <a:rPr lang="en-GB" altLang="es-MX" sz="2800" i="0" dirty="0">
                  <a:latin typeface="Arial" panose="020B0604020202020204" pitchFamily="34" charset="0"/>
                </a:rPr>
              </a:br>
              <a:r>
                <a:rPr lang="en-GB" altLang="es-MX" sz="2800" i="0" dirty="0">
                  <a:solidFill>
                    <a:srgbClr val="000000"/>
                  </a:solidFill>
                  <a:latin typeface="Arial"/>
                  <a:cs typeface="Lucida Sans Unicode"/>
                </a:rPr>
                <a:t>jefe de </a:t>
              </a:r>
              <a:r>
                <a:rPr lang="en-GB" altLang="es-MX" sz="2800" i="0" dirty="0" err="1">
                  <a:solidFill>
                    <a:srgbClr val="000000"/>
                  </a:solidFill>
                  <a:latin typeface="Arial"/>
                  <a:cs typeface="Lucida Sans Unicode"/>
                </a:rPr>
                <a:t>estado</a:t>
              </a:r>
              <a:endPara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endParaRPr>
            </a:p>
          </p:txBody>
        </p:sp>
      </p:grpSp>
      <p:pic>
        <p:nvPicPr>
          <p:cNvPr id="2" name="Imagen 1" descr="Un hombre con traje sonriendo&#10;&#10;Descripción generada automáticamente">
            <a:extLst>
              <a:ext uri="{FF2B5EF4-FFF2-40B4-BE49-F238E27FC236}">
                <a16:creationId xmlns:a16="http://schemas.microsoft.com/office/drawing/2014/main" id="{FDFCDF05-66C6-F84F-FAC1-C0C480F673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1472" y="1886306"/>
            <a:ext cx="2789757" cy="2818332"/>
          </a:xfrm>
          <a:prstGeom prst="rect">
            <a:avLst/>
          </a:prstGeom>
        </p:spPr>
      </p:pic>
      <p:pic>
        <p:nvPicPr>
          <p:cNvPr id="4" name="Imagen 3" descr="Un hombre mayor con traje y corbata sonriendo&#10;&#10;Descripción generada automáticamente">
            <a:extLst>
              <a:ext uri="{FF2B5EF4-FFF2-40B4-BE49-F238E27FC236}">
                <a16:creationId xmlns:a16="http://schemas.microsoft.com/office/drawing/2014/main" id="{FC1F2CFA-25BD-D5C9-4479-815A0E1F9C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5818" y="1889376"/>
            <a:ext cx="3171381" cy="2812191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7" grpId="0" autoUpdateAnimBg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ext Box 1">
            <a:extLst>
              <a:ext uri="{FF2B5EF4-FFF2-40B4-BE49-F238E27FC236}">
                <a16:creationId xmlns:a16="http://schemas.microsoft.com/office/drawing/2014/main" id="{B566C4EB-41B7-4353-A598-8F1E0E99FE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222250"/>
            <a:ext cx="8680450" cy="579438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(2) Fusión de poder y predominio del gabinete</a:t>
            </a:r>
          </a:p>
        </p:txBody>
      </p:sp>
      <p:sp>
        <p:nvSpPr>
          <p:cNvPr id="14338" name="Text Box 2">
            <a:extLst>
              <a:ext uri="{FF2B5EF4-FFF2-40B4-BE49-F238E27FC236}">
                <a16:creationId xmlns:a16="http://schemas.microsoft.com/office/drawing/2014/main" id="{CEE8A943-B7DD-4D02-82B2-686E7D113A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295400"/>
            <a:ext cx="762000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Originalmente la Corona detentaba el poder ejecutivo, y el Parlamento el legislativo</a:t>
            </a:r>
          </a:p>
        </p:txBody>
      </p:sp>
      <p:sp>
        <p:nvSpPr>
          <p:cNvPr id="14339" name="Text Box 3">
            <a:extLst>
              <a:ext uri="{FF2B5EF4-FFF2-40B4-BE49-F238E27FC236}">
                <a16:creationId xmlns:a16="http://schemas.microsoft.com/office/drawing/2014/main" id="{2ADE786C-CD85-441F-989E-38693B9BF0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2454275"/>
            <a:ext cx="8382000" cy="1387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</a:pPr>
            <a:r>
              <a:rPr lang="en-GB" altLang="es-MX" sz="2800" b="1" i="0" dirty="0">
                <a:solidFill>
                  <a:srgbClr val="000000"/>
                </a:solidFill>
                <a:latin typeface="Arial"/>
                <a:cs typeface="Lucida Sans Unicode"/>
              </a:rPr>
              <a:t>S XIII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: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rey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invitó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a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poderes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locales a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intervenir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en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asuntos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de la corona (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guerra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br>
              <a:rPr lang="en-GB" altLang="es-MX" sz="2800" i="0" dirty="0">
                <a:latin typeface="Arial" panose="020B0604020202020204" pitchFamily="34" charset="0"/>
              </a:rPr>
            </a:b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vs. Francia,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impuestos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)</a:t>
            </a:r>
            <a:endParaRPr lang="es-ES"/>
          </a:p>
        </p:txBody>
      </p:sp>
      <p:grpSp>
        <p:nvGrpSpPr>
          <p:cNvPr id="2" name="Group 4">
            <a:extLst>
              <a:ext uri="{FF2B5EF4-FFF2-40B4-BE49-F238E27FC236}">
                <a16:creationId xmlns:a16="http://schemas.microsoft.com/office/drawing/2014/main" id="{031DDFD6-C89D-40D0-ABCA-05BBB40F9ABA}"/>
              </a:ext>
            </a:extLst>
          </p:cNvPr>
          <p:cNvGrpSpPr>
            <a:grpSpLocks/>
          </p:cNvGrpSpPr>
          <p:nvPr/>
        </p:nvGrpSpPr>
        <p:grpSpPr bwMode="auto">
          <a:xfrm>
            <a:off x="5638800" y="3124200"/>
            <a:ext cx="2667000" cy="3200400"/>
            <a:chOff x="3552" y="1968"/>
            <a:chExt cx="1680" cy="2016"/>
          </a:xfrm>
        </p:grpSpPr>
        <p:sp>
          <p:nvSpPr>
            <p:cNvPr id="14341" name="Rectangle 5">
              <a:extLst>
                <a:ext uri="{FF2B5EF4-FFF2-40B4-BE49-F238E27FC236}">
                  <a16:creationId xmlns:a16="http://schemas.microsoft.com/office/drawing/2014/main" id="{065727F0-D641-4DCB-8CE5-867E548837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2" y="1968"/>
              <a:ext cx="1536" cy="2016"/>
            </a:xfrm>
            <a:prstGeom prst="rect">
              <a:avLst/>
            </a:prstGeom>
            <a:solidFill>
              <a:srgbClr val="990000"/>
            </a:solidFill>
            <a:ln w="9525">
              <a:noFill/>
              <a:round/>
              <a:headEnd/>
              <a:tailEnd/>
            </a:ln>
            <a:effectLst>
              <a:outerShdw dist="107933" dir="2700000" algn="ctr" rotWithShape="0">
                <a:srgbClr val="808080"/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es-MX"/>
            </a:p>
          </p:txBody>
        </p:sp>
        <p:pic>
          <p:nvPicPr>
            <p:cNvPr id="17416" name="Picture 6">
              <a:extLst>
                <a:ext uri="{FF2B5EF4-FFF2-40B4-BE49-F238E27FC236}">
                  <a16:creationId xmlns:a16="http://schemas.microsoft.com/office/drawing/2014/main" id="{CF7CC5B6-729A-43A5-B7B3-B86FC2B4B0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4" y="2069"/>
              <a:ext cx="1188" cy="15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pic>
        <p:sp>
          <p:nvSpPr>
            <p:cNvPr id="17417" name="Text Box 7">
              <a:extLst>
                <a:ext uri="{FF2B5EF4-FFF2-40B4-BE49-F238E27FC236}">
                  <a16:creationId xmlns:a16="http://schemas.microsoft.com/office/drawing/2014/main" id="{237CB7B1-3257-41CE-A1DF-E9892557A28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52" y="3684"/>
              <a:ext cx="1680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250"/>
                </a:spcBef>
                <a:buClr>
                  <a:srgbClr val="B2B2B2"/>
                </a:buClr>
              </a:pPr>
              <a:r>
                <a:rPr lang="en-GB" altLang="es-MX" sz="2000" i="0">
                  <a:solidFill>
                    <a:srgbClr val="B2B2B2"/>
                  </a:solidFill>
                  <a:latin typeface="Arial" panose="020B0604020202020204" pitchFamily="34" charset="0"/>
                </a:rPr>
                <a:t>Henry VIII (1509-47)</a:t>
              </a:r>
              <a:r>
                <a:rPr lang="ar-SA" altLang="es-MX" sz="2000" i="0">
                  <a:solidFill>
                    <a:srgbClr val="B2B2B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‏</a:t>
              </a:r>
              <a:endParaRPr lang="en-GB" altLang="es-MX" sz="2000" i="0">
                <a:solidFill>
                  <a:srgbClr val="B2B2B2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14344" name="Text Box 8">
            <a:extLst>
              <a:ext uri="{FF2B5EF4-FFF2-40B4-BE49-F238E27FC236}">
                <a16:creationId xmlns:a16="http://schemas.microsoft.com/office/drawing/2014/main" id="{4BB6ED3F-C769-4876-9D2C-C463004C41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4219575"/>
            <a:ext cx="8382000" cy="1818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b="1" i="0" dirty="0">
                <a:solidFill>
                  <a:srgbClr val="000000"/>
                </a:solidFill>
                <a:latin typeface="Arial"/>
                <a:cs typeface="Lucida Sans Unicode"/>
              </a:rPr>
              <a:t>S XVI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: Henry VIII </a:t>
            </a:r>
            <a:r>
              <a:rPr lang="en-GB" altLang="es-MX" sz="2800" dirty="0">
                <a:solidFill>
                  <a:srgbClr val="000000"/>
                </a:solidFill>
                <a:latin typeface="Arial"/>
                <a:cs typeface="Lucida Sans Unicode"/>
              </a:rPr>
              <a:t>vs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. Roma, </a:t>
            </a:r>
            <a:br>
              <a:rPr lang="en-GB" altLang="es-MX" sz="2800" i="0" dirty="0">
                <a:latin typeface="Arial" panose="020B0604020202020204" pitchFamily="34" charset="0"/>
              </a:rPr>
            </a:b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alianza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con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el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Parlamento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, </a:t>
            </a:r>
            <a:b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</a:b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refrenda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la Carta Magna </a:t>
            </a:r>
            <a:br>
              <a:rPr lang="en-GB" altLang="es-MX" sz="2800" i="0" dirty="0">
                <a:latin typeface="Arial" panose="020B0604020202020204" pitchFamily="34" charset="0"/>
              </a:rPr>
            </a:br>
            <a:endParaRPr lang="en-GB" altLang="es-MX" sz="2800" i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38" grpId="0" autoUpdateAnimBg="0"/>
      <p:bldP spid="14339" grpId="0" autoUpdateAnimBg="0"/>
      <p:bldP spid="14344" grpId="0" autoUpdateAnimBg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1" name="Picture 1">
            <a:extLst>
              <a:ext uri="{FF2B5EF4-FFF2-40B4-BE49-F238E27FC236}">
                <a16:creationId xmlns:a16="http://schemas.microsoft.com/office/drawing/2014/main" id="{895DDC61-66EC-479D-89D4-314453172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8250" y="3505200"/>
            <a:ext cx="2520950" cy="3252788"/>
          </a:xfrm>
          <a:prstGeom prst="rect">
            <a:avLst/>
          </a:prstGeom>
          <a:noFill/>
          <a:ln>
            <a:noFill/>
          </a:ln>
          <a:effectLst>
            <a:outerShdw dist="107933" dir="2700000" algn="ctr" rotWithShape="0">
              <a:srgbClr val="80808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18435" name="Text Box 2">
            <a:extLst>
              <a:ext uri="{FF2B5EF4-FFF2-40B4-BE49-F238E27FC236}">
                <a16:creationId xmlns:a16="http://schemas.microsoft.com/office/drawing/2014/main" id="{4A651846-A2E1-40B4-9B48-8884647F66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457200"/>
            <a:ext cx="5638800" cy="1818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b="1" i="0" dirty="0">
                <a:solidFill>
                  <a:srgbClr val="000000"/>
                </a:solidFill>
                <a:latin typeface="Arial"/>
                <a:cs typeface="Lucida Sans Unicode"/>
              </a:rPr>
              <a:t>S XVII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: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Tentaciones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absolutistas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. James I y Charles I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crean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  </a:t>
            </a:r>
            <a:br>
              <a:rPr lang="en-GB" altLang="es-MX" sz="2800" i="0" dirty="0">
                <a:latin typeface="Arial"/>
                <a:cs typeface="Lucida Sans Unicode"/>
              </a:rPr>
            </a:b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impuestos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unilateralmente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br>
              <a:rPr lang="en-GB" altLang="es-MX" sz="2800" i="0" dirty="0">
                <a:latin typeface="Arial" panose="020B0604020202020204" pitchFamily="34" charset="0"/>
              </a:rPr>
            </a:b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(</a:t>
            </a:r>
            <a:r>
              <a:rPr lang="en-GB" altLang="es-MX" sz="2800" dirty="0">
                <a:solidFill>
                  <a:srgbClr val="000000"/>
                </a:solidFill>
                <a:latin typeface="Arial"/>
                <a:cs typeface="Lucida Sans Unicode"/>
              </a:rPr>
              <a:t>vs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. España y Francia) </a:t>
            </a:r>
            <a:endParaRPr lang="en-GB" altLang="es-MX" sz="2800" i="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grpSp>
        <p:nvGrpSpPr>
          <p:cNvPr id="18436" name="Group 3">
            <a:extLst>
              <a:ext uri="{FF2B5EF4-FFF2-40B4-BE49-F238E27FC236}">
                <a16:creationId xmlns:a16="http://schemas.microsoft.com/office/drawing/2014/main" id="{1F5B944D-AD1B-4DC3-AC6A-FECAE860EA9F}"/>
              </a:ext>
            </a:extLst>
          </p:cNvPr>
          <p:cNvGrpSpPr>
            <a:grpSpLocks/>
          </p:cNvGrpSpPr>
          <p:nvPr/>
        </p:nvGrpSpPr>
        <p:grpSpPr bwMode="auto">
          <a:xfrm>
            <a:off x="6096000" y="76200"/>
            <a:ext cx="2819400" cy="3200400"/>
            <a:chOff x="3888" y="48"/>
            <a:chExt cx="1728" cy="2016"/>
          </a:xfrm>
        </p:grpSpPr>
        <p:sp>
          <p:nvSpPr>
            <p:cNvPr id="2" name="Rectangle 4">
              <a:extLst>
                <a:ext uri="{FF2B5EF4-FFF2-40B4-BE49-F238E27FC236}">
                  <a16:creationId xmlns:a16="http://schemas.microsoft.com/office/drawing/2014/main" id="{4B07AF32-1D34-42F1-9F8E-47E867FB7B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8" y="48"/>
              <a:ext cx="1728" cy="2016"/>
            </a:xfrm>
            <a:prstGeom prst="rect">
              <a:avLst/>
            </a:prstGeom>
            <a:solidFill>
              <a:srgbClr val="990000"/>
            </a:solidFill>
            <a:ln w="9525">
              <a:noFill/>
              <a:round/>
              <a:headEnd/>
              <a:tailEnd/>
            </a:ln>
            <a:effectLst>
              <a:outerShdw dist="107933" dir="2700000" algn="ctr" rotWithShape="0">
                <a:srgbClr val="808080"/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es-MX"/>
            </a:p>
          </p:txBody>
        </p:sp>
        <p:pic>
          <p:nvPicPr>
            <p:cNvPr id="18440" name="Picture 5">
              <a:extLst>
                <a:ext uri="{FF2B5EF4-FFF2-40B4-BE49-F238E27FC236}">
                  <a16:creationId xmlns:a16="http://schemas.microsoft.com/office/drawing/2014/main" id="{5A4B3422-F598-475E-A6F0-DD2C75B64F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32" y="192"/>
              <a:ext cx="1440" cy="15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pic>
        <p:sp>
          <p:nvSpPr>
            <p:cNvPr id="18441" name="Text Box 6">
              <a:extLst>
                <a:ext uri="{FF2B5EF4-FFF2-40B4-BE49-F238E27FC236}">
                  <a16:creationId xmlns:a16="http://schemas.microsoft.com/office/drawing/2014/main" id="{0207F7F7-9FDC-4194-8DF4-88B7431D5EA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32" y="1776"/>
              <a:ext cx="139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250"/>
                </a:spcBef>
                <a:buClr>
                  <a:srgbClr val="B2B2B2"/>
                </a:buClr>
              </a:pPr>
              <a:r>
                <a:rPr lang="en-GB" altLang="es-MX" sz="1800" i="0">
                  <a:solidFill>
                    <a:srgbClr val="B2B2B2"/>
                  </a:solidFill>
                  <a:latin typeface="Arial" panose="020B0604020202020204" pitchFamily="34" charset="0"/>
                </a:rPr>
                <a:t>Charles I (1625-49)</a:t>
              </a:r>
              <a:r>
                <a:rPr lang="ar-SA" altLang="es-MX" sz="1800" i="0">
                  <a:solidFill>
                    <a:srgbClr val="B2B2B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‏</a:t>
              </a:r>
              <a:endParaRPr lang="en-GB" altLang="es-MX" sz="2000" i="0">
                <a:solidFill>
                  <a:srgbClr val="B2B2B2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15367" name="Text Box 7">
            <a:extLst>
              <a:ext uri="{FF2B5EF4-FFF2-40B4-BE49-F238E27FC236}">
                <a16:creationId xmlns:a16="http://schemas.microsoft.com/office/drawing/2014/main" id="{F38CA6A4-9D84-4E34-A077-D32F624D1A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2526406"/>
            <a:ext cx="5638800" cy="1818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b="1" i="0" dirty="0">
                <a:solidFill>
                  <a:srgbClr val="000000"/>
                </a:solidFill>
                <a:latin typeface="Arial"/>
                <a:cs typeface="Lucida Sans Unicode"/>
              </a:rPr>
              <a:t>1642-8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: Guerra Civil, Cromwell y </a:t>
            </a:r>
            <a:br>
              <a:rPr lang="en-GB" altLang="es-MX" sz="2800" i="0" dirty="0">
                <a:latin typeface="Arial" panose="020B0604020202020204" pitchFamily="34" charset="0"/>
              </a:rPr>
            </a:b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su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dirty="0">
                <a:solidFill>
                  <a:srgbClr val="000000"/>
                </a:solidFill>
                <a:latin typeface="Arial"/>
                <a:cs typeface="Lucida Sans Unicode"/>
              </a:rPr>
              <a:t>New Model Army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derrotan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/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ejecutan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al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rey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,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dictadura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 </a:t>
            </a:r>
            <a:endParaRPr lang="en-GB" altLang="es-MX" sz="2800" i="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5368" name="Text Box 8">
            <a:extLst>
              <a:ext uri="{FF2B5EF4-FFF2-40B4-BE49-F238E27FC236}">
                <a16:creationId xmlns:a16="http://schemas.microsoft.com/office/drawing/2014/main" id="{ADDDB46D-02BB-4457-B54C-BE461C36BD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4487885"/>
            <a:ext cx="5638800" cy="1818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b="1" i="0" dirty="0">
                <a:solidFill>
                  <a:srgbClr val="000000"/>
                </a:solidFill>
                <a:latin typeface="Arial"/>
                <a:cs typeface="Lucida Sans Unicode"/>
              </a:rPr>
              <a:t>1685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: </a:t>
            </a:r>
            <a:r>
              <a:rPr lang="en-GB" altLang="es-MX" sz="2800" dirty="0">
                <a:solidFill>
                  <a:srgbClr val="000000"/>
                </a:solidFill>
                <a:latin typeface="Arial"/>
                <a:cs typeface="Lucida Sans Unicode"/>
              </a:rPr>
              <a:t>Glorious Revolution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=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monarquía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constitucional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, </a:t>
            </a:r>
            <a:b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</a:b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Corona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pierde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sus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facultades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paulatinamente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  </a:t>
            </a:r>
            <a:endParaRPr lang="en-GB" altLang="es-MX" sz="2800" i="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67" grpId="0" autoUpdateAnimBg="0"/>
      <p:bldP spid="15368" grpId="0" autoUpdateAnimBg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C1CBB49-3E6F-462D-B31D-65F0E72F1BE1}"/>
              </a:ext>
            </a:extLst>
          </p:cNvPr>
          <p:cNvGrpSpPr>
            <a:grpSpLocks/>
          </p:cNvGrpSpPr>
          <p:nvPr/>
        </p:nvGrpSpPr>
        <p:grpSpPr bwMode="auto">
          <a:xfrm>
            <a:off x="457200" y="3848100"/>
            <a:ext cx="8001000" cy="2895600"/>
            <a:chOff x="288" y="2424"/>
            <a:chExt cx="5040" cy="1824"/>
          </a:xfrm>
        </p:grpSpPr>
        <p:grpSp>
          <p:nvGrpSpPr>
            <p:cNvPr id="19484" name="Group 2">
              <a:extLst>
                <a:ext uri="{FF2B5EF4-FFF2-40B4-BE49-F238E27FC236}">
                  <a16:creationId xmlns:a16="http://schemas.microsoft.com/office/drawing/2014/main" id="{3486D88F-BC54-4508-87B1-C8403D47F53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88" y="2424"/>
              <a:ext cx="1440" cy="1824"/>
              <a:chOff x="3888" y="2424"/>
              <a:chExt cx="1440" cy="1824"/>
            </a:xfrm>
          </p:grpSpPr>
          <p:sp>
            <p:nvSpPr>
              <p:cNvPr id="16387" name="Rectangle 3">
                <a:extLst>
                  <a:ext uri="{FF2B5EF4-FFF2-40B4-BE49-F238E27FC236}">
                    <a16:creationId xmlns:a16="http://schemas.microsoft.com/office/drawing/2014/main" id="{9E994851-08FF-4778-8730-88B93AF098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88" y="2424"/>
                <a:ext cx="1440" cy="1824"/>
              </a:xfrm>
              <a:prstGeom prst="rect">
                <a:avLst/>
              </a:prstGeom>
              <a:solidFill>
                <a:srgbClr val="990000"/>
              </a:solidFill>
              <a:ln w="9525">
                <a:noFill/>
                <a:round/>
                <a:headEnd/>
                <a:tailEnd/>
              </a:ln>
              <a:effectLst>
                <a:outerShdw dist="107933" dir="2700000" algn="ctr" rotWithShape="0">
                  <a:srgbClr val="808080"/>
                </a:outerShdw>
              </a:effectLst>
            </p:spPr>
            <p:txBody>
              <a:bodyPr wrap="none" anchor="ctr"/>
              <a:lstStyle/>
              <a:p>
                <a:pPr>
                  <a:defRPr/>
                </a:pPr>
                <a:endParaRPr lang="es-MX"/>
              </a:p>
            </p:txBody>
          </p:sp>
          <p:pic>
            <p:nvPicPr>
              <p:cNvPr id="19487" name="Picture 4">
                <a:extLst>
                  <a:ext uri="{FF2B5EF4-FFF2-40B4-BE49-F238E27FC236}">
                    <a16:creationId xmlns:a16="http://schemas.microsoft.com/office/drawing/2014/main" id="{B549E82C-5714-4A1E-912D-3DD5B17F6AB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86" y="2505"/>
                <a:ext cx="1044" cy="127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pic>
          <p:sp>
            <p:nvSpPr>
              <p:cNvPr id="19488" name="Text Box 5">
                <a:extLst>
                  <a:ext uri="{FF2B5EF4-FFF2-40B4-BE49-F238E27FC236}">
                    <a16:creationId xmlns:a16="http://schemas.microsoft.com/office/drawing/2014/main" id="{FA2CF7FA-52BD-4868-8F11-9F0BB10DA04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984" y="3768"/>
                <a:ext cx="1248" cy="44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0000" tIns="46800" rIns="90000" bIns="46800">
                <a:spAutoFit/>
              </a:bodyPr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1pPr>
                <a:lvl2pPr marL="742950" indent="-28575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2pPr>
                <a:lvl3pPr marL="1143000" indent="-22860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3pPr>
                <a:lvl4pPr marL="1600200" indent="-22860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4pPr>
                <a:lvl5pPr marL="2057400" indent="-22860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5pPr>
                <a:lvl6pPr marL="25146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6pPr>
                <a:lvl7pPr marL="29718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7pPr>
                <a:lvl8pPr marL="34290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8pPr>
                <a:lvl9pPr marL="38862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ts val="1250"/>
                  </a:spcBef>
                </a:pPr>
                <a:r>
                  <a:rPr lang="en-GB" altLang="es-MX" sz="2000" i="0">
                    <a:solidFill>
                      <a:srgbClr val="000000"/>
                    </a:solidFill>
                    <a:latin typeface="Arial" panose="020B0604020202020204" pitchFamily="34" charset="0"/>
                  </a:rPr>
                  <a:t>Anne of Stuart</a:t>
                </a:r>
                <a:br>
                  <a:rPr lang="en-GB" altLang="es-MX" sz="2000" i="0">
                    <a:solidFill>
                      <a:srgbClr val="000000"/>
                    </a:solidFill>
                    <a:latin typeface="Arial" panose="020B0604020202020204" pitchFamily="34" charset="0"/>
                  </a:rPr>
                </a:br>
                <a:r>
                  <a:rPr lang="en-GB" altLang="es-MX" sz="2000" i="0">
                    <a:solidFill>
                      <a:srgbClr val="000000"/>
                    </a:solidFill>
                    <a:latin typeface="Arial" panose="020B0604020202020204" pitchFamily="34" charset="0"/>
                  </a:rPr>
                  <a:t>(1702-14)</a:t>
                </a:r>
                <a:r>
                  <a:rPr lang="ar-SA" altLang="es-MX" sz="2000" i="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‏</a:t>
                </a:r>
                <a:endParaRPr lang="en-GB" altLang="es-MX" sz="2000" i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9485" name="Text Box 6">
              <a:extLst>
                <a:ext uri="{FF2B5EF4-FFF2-40B4-BE49-F238E27FC236}">
                  <a16:creationId xmlns:a16="http://schemas.microsoft.com/office/drawing/2014/main" id="{4B110270-4370-438F-951D-2A2ADC17F3E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8" y="2628"/>
              <a:ext cx="3552" cy="15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 anchor="t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750"/>
                </a:spcBef>
              </a:pPr>
              <a:r>
                <a:rPr lang="en-GB" altLang="es-MX" sz="2800" b="1" i="0" dirty="0">
                  <a:solidFill>
                    <a:srgbClr val="000000"/>
                  </a:solidFill>
                  <a:latin typeface="Arial"/>
                  <a:cs typeface="Lucida Sans Unicode"/>
                </a:rPr>
                <a:t>1707</a:t>
              </a:r>
              <a:r>
                <a:rPr lang="en-GB" altLang="es-MX" sz="2800" i="0" dirty="0">
                  <a:solidFill>
                    <a:srgbClr val="000000"/>
                  </a:solidFill>
                  <a:latin typeface="Arial"/>
                  <a:cs typeface="Lucida Sans Unicode"/>
                </a:rPr>
                <a:t>: Ana de Estuardo </a:t>
              </a:r>
              <a:r>
                <a:rPr lang="en-GB" altLang="es-MX" sz="2800" i="0" dirty="0" err="1">
                  <a:solidFill>
                    <a:srgbClr val="000000"/>
                  </a:solidFill>
                  <a:latin typeface="Arial"/>
                  <a:cs typeface="Lucida Sans Unicode"/>
                </a:rPr>
                <a:t>vetó</a:t>
              </a:r>
              <a:r>
                <a:rPr lang="en-GB" altLang="es-MX" sz="2800" i="0" dirty="0">
                  <a:solidFill>
                    <a:srgbClr val="000000"/>
                  </a:solidFill>
                  <a:latin typeface="Arial"/>
                  <a:cs typeface="Lucida Sans Unicode"/>
                </a:rPr>
                <a:t> un </a:t>
              </a:r>
              <a:r>
                <a:rPr lang="en-GB" altLang="es-MX" sz="2800" dirty="0">
                  <a:solidFill>
                    <a:srgbClr val="000000"/>
                  </a:solidFill>
                  <a:latin typeface="Arial"/>
                  <a:cs typeface="Lucida Sans Unicode"/>
                </a:rPr>
                <a:t>Act of Parliament</a:t>
              </a:r>
              <a:r>
                <a:rPr lang="en-GB" altLang="es-MX" sz="2800" i="0" dirty="0">
                  <a:solidFill>
                    <a:srgbClr val="000000"/>
                  </a:solidFill>
                  <a:latin typeface="Arial"/>
                  <a:cs typeface="Lucida Sans Unicode"/>
                </a:rPr>
                <a:t> </a:t>
              </a:r>
              <a:r>
                <a:rPr lang="en-GB" altLang="es-MX" sz="2800" i="0" dirty="0" err="1">
                  <a:solidFill>
                    <a:srgbClr val="000000"/>
                  </a:solidFill>
                  <a:latin typeface="Arial"/>
                  <a:cs typeface="Lucida Sans Unicode"/>
                </a:rPr>
                <a:t>por</a:t>
              </a:r>
              <a:r>
                <a:rPr lang="en-GB" altLang="es-MX" sz="2800" i="0" dirty="0">
                  <a:solidFill>
                    <a:srgbClr val="000000"/>
                  </a:solidFill>
                  <a:latin typeface="Arial"/>
                  <a:cs typeface="Lucida Sans Unicode"/>
                </a:rPr>
                <a:t> </a:t>
              </a:r>
              <a:r>
                <a:rPr lang="en-GB" altLang="es-MX" sz="2800" i="0" dirty="0" err="1">
                  <a:solidFill>
                    <a:srgbClr val="000000"/>
                  </a:solidFill>
                  <a:latin typeface="Arial"/>
                  <a:cs typeface="Lucida Sans Unicode"/>
                </a:rPr>
                <a:t>última</a:t>
              </a:r>
              <a:r>
                <a:rPr lang="en-GB" altLang="es-MX" sz="2800" i="0" dirty="0">
                  <a:solidFill>
                    <a:srgbClr val="000000"/>
                  </a:solidFill>
                  <a:latin typeface="Arial"/>
                  <a:cs typeface="Lucida Sans Unicode"/>
                </a:rPr>
                <a:t> </a:t>
              </a:r>
              <a:r>
                <a:rPr lang="en-GB" altLang="es-MX" sz="2800" i="0" dirty="0" err="1">
                  <a:solidFill>
                    <a:srgbClr val="000000"/>
                  </a:solidFill>
                  <a:latin typeface="Arial"/>
                  <a:cs typeface="Lucida Sans Unicode"/>
                </a:rPr>
                <a:t>ocasión</a:t>
              </a:r>
              <a:r>
                <a:rPr lang="en-GB" altLang="es-MX" sz="2800" i="0" dirty="0">
                  <a:solidFill>
                    <a:srgbClr val="000000"/>
                  </a:solidFill>
                  <a:latin typeface="Arial"/>
                  <a:cs typeface="Lucida Sans Unicode"/>
                </a:rPr>
                <a:t> -&gt; </a:t>
              </a:r>
              <a:r>
                <a:rPr lang="en-GB" altLang="es-MX" sz="2800" i="0" dirty="0" err="1">
                  <a:solidFill>
                    <a:srgbClr val="000000"/>
                  </a:solidFill>
                  <a:latin typeface="Arial"/>
                  <a:cs typeface="Lucida Sans Unicode"/>
                </a:rPr>
                <a:t>los</a:t>
              </a:r>
              <a:r>
                <a:rPr lang="en-GB" altLang="es-MX" sz="2800" i="0" dirty="0">
                  <a:solidFill>
                    <a:srgbClr val="000000"/>
                  </a:solidFill>
                  <a:latin typeface="Arial"/>
                  <a:cs typeface="Lucida Sans Unicode"/>
                </a:rPr>
                <a:t> </a:t>
              </a:r>
              <a:r>
                <a:rPr lang="en-GB" altLang="es-MX" sz="2800" i="0" dirty="0" err="1">
                  <a:solidFill>
                    <a:srgbClr val="000000"/>
                  </a:solidFill>
                  <a:latin typeface="Arial"/>
                  <a:cs typeface="Lucida Sans Unicode"/>
                </a:rPr>
                <a:t>poderes</a:t>
              </a:r>
              <a:r>
                <a:rPr lang="en-GB" altLang="es-MX" sz="2800" i="0" dirty="0">
                  <a:solidFill>
                    <a:srgbClr val="000000"/>
                  </a:solidFill>
                  <a:latin typeface="Arial"/>
                  <a:cs typeface="Lucida Sans Unicode"/>
                </a:rPr>
                <a:t> se </a:t>
              </a:r>
              <a:r>
                <a:rPr lang="en-GB" altLang="es-MX" sz="2800" b="1" i="0" dirty="0" err="1">
                  <a:solidFill>
                    <a:srgbClr val="000000"/>
                  </a:solidFill>
                  <a:latin typeface="Arial"/>
                  <a:cs typeface="Lucida Sans Unicode"/>
                </a:rPr>
                <a:t>fusionan</a:t>
              </a:r>
              <a:r>
                <a:rPr lang="en-GB" altLang="es-MX" sz="2800" i="0" dirty="0">
                  <a:solidFill>
                    <a:srgbClr val="000000"/>
                  </a:solidFill>
                  <a:latin typeface="Arial"/>
                  <a:cs typeface="Lucida Sans Unicode"/>
                </a:rPr>
                <a:t> </a:t>
              </a:r>
              <a:r>
                <a:rPr lang="en-GB" altLang="es-MX" sz="2800" i="0" dirty="0" err="1">
                  <a:solidFill>
                    <a:srgbClr val="000000"/>
                  </a:solidFill>
                  <a:latin typeface="Arial"/>
                  <a:cs typeface="Lucida Sans Unicode"/>
                </a:rPr>
                <a:t>en</a:t>
              </a:r>
              <a:r>
                <a:rPr lang="en-GB" altLang="es-MX" sz="2800" i="0" dirty="0">
                  <a:solidFill>
                    <a:srgbClr val="000000"/>
                  </a:solidFill>
                  <a:latin typeface="Arial"/>
                  <a:cs typeface="Lucida Sans Unicode"/>
                </a:rPr>
                <a:t> </a:t>
              </a:r>
              <a:r>
                <a:rPr lang="en-GB" altLang="es-MX" sz="2800" i="0" dirty="0" err="1">
                  <a:solidFill>
                    <a:srgbClr val="000000"/>
                  </a:solidFill>
                  <a:latin typeface="Arial"/>
                  <a:cs typeface="Lucida Sans Unicode"/>
                </a:rPr>
                <a:t>el</a:t>
              </a:r>
              <a:r>
                <a:rPr lang="en-GB" altLang="es-MX" sz="2800" i="0" dirty="0">
                  <a:solidFill>
                    <a:srgbClr val="000000"/>
                  </a:solidFill>
                  <a:latin typeface="Arial"/>
                  <a:cs typeface="Lucida Sans Unicode"/>
                </a:rPr>
                <a:t> </a:t>
              </a:r>
              <a:r>
                <a:rPr lang="en-GB" altLang="es-MX" sz="2800" i="0" dirty="0" err="1">
                  <a:solidFill>
                    <a:srgbClr val="000000"/>
                  </a:solidFill>
                  <a:latin typeface="Arial"/>
                  <a:cs typeface="Lucida Sans Unicode"/>
                </a:rPr>
                <a:t>Parlamento</a:t>
              </a:r>
            </a:p>
            <a:p>
              <a:pPr>
                <a:lnSpc>
                  <a:spcPct val="100000"/>
                </a:lnSpc>
                <a:spcBef>
                  <a:spcPts val="1750"/>
                </a:spcBef>
                <a:buFont typeface="Garamond" panose="02020404030301010803" pitchFamily="18" charset="0"/>
                <a:buNone/>
              </a:pPr>
              <a:r>
                <a:rPr lang="en-GB" altLang="es-MX" sz="2800" i="0" dirty="0" err="1">
                  <a:solidFill>
                    <a:srgbClr val="000000"/>
                  </a:solidFill>
                  <a:latin typeface="Arial"/>
                  <a:cs typeface="Lucida Sans Unicode"/>
                </a:rPr>
                <a:t>Regímenes</a:t>
              </a:r>
              <a:r>
                <a:rPr lang="en-GB" altLang="es-MX" sz="2800" i="0" dirty="0">
                  <a:solidFill>
                    <a:srgbClr val="000000"/>
                  </a:solidFill>
                  <a:latin typeface="Arial"/>
                  <a:cs typeface="Lucida Sans Unicode"/>
                </a:rPr>
                <a:t> </a:t>
              </a:r>
              <a:r>
                <a:rPr lang="en-GB" altLang="es-MX" sz="2800" i="0" dirty="0" err="1">
                  <a:solidFill>
                    <a:srgbClr val="000000"/>
                  </a:solidFill>
                  <a:latin typeface="Arial"/>
                  <a:cs typeface="Lucida Sans Unicode"/>
                </a:rPr>
                <a:t>presidenciales</a:t>
              </a:r>
            </a:p>
          </p:txBody>
        </p:sp>
      </p:grpSp>
      <p:sp>
        <p:nvSpPr>
          <p:cNvPr id="16391" name="Text Box 7">
            <a:extLst>
              <a:ext uri="{FF2B5EF4-FFF2-40B4-BE49-F238E27FC236}">
                <a16:creationId xmlns:a16="http://schemas.microsoft.com/office/drawing/2014/main" id="{659E61C1-50A5-4125-87D6-E5497AEA16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304800"/>
            <a:ext cx="8153400" cy="579438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Separación de poderes anulada en GB</a:t>
            </a:r>
          </a:p>
        </p:txBody>
      </p:sp>
      <p:sp>
        <p:nvSpPr>
          <p:cNvPr id="19460" name="Text Box 8">
            <a:extLst>
              <a:ext uri="{FF2B5EF4-FFF2-40B4-BE49-F238E27FC236}">
                <a16:creationId xmlns:a16="http://schemas.microsoft.com/office/drawing/2014/main" id="{E77C8803-4690-4A6D-A43A-EBDE1F9DDC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143000"/>
            <a:ext cx="85344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Corona tiene </a:t>
            </a:r>
            <a:r>
              <a:rPr lang="en-GB" altLang="es-MX" sz="2800" b="1" i="0">
                <a:solidFill>
                  <a:srgbClr val="000000"/>
                </a:solidFill>
                <a:latin typeface="Arial" panose="020B0604020202020204" pitchFamily="34" charset="0"/>
              </a:rPr>
              <a:t>poder de veto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formal sobre legislación </a:t>
            </a:r>
          </a:p>
        </p:txBody>
      </p:sp>
      <p:grpSp>
        <p:nvGrpSpPr>
          <p:cNvPr id="19461" name="Group 34">
            <a:extLst>
              <a:ext uri="{FF2B5EF4-FFF2-40B4-BE49-F238E27FC236}">
                <a16:creationId xmlns:a16="http://schemas.microsoft.com/office/drawing/2014/main" id="{22EE56BD-85F5-42F6-BB77-15CA8D3ACDAA}"/>
              </a:ext>
            </a:extLst>
          </p:cNvPr>
          <p:cNvGrpSpPr>
            <a:grpSpLocks/>
          </p:cNvGrpSpPr>
          <p:nvPr/>
        </p:nvGrpSpPr>
        <p:grpSpPr bwMode="auto">
          <a:xfrm>
            <a:off x="762000" y="1676400"/>
            <a:ext cx="6553200" cy="2057400"/>
            <a:chOff x="480" y="1200"/>
            <a:chExt cx="4128" cy="1296"/>
          </a:xfrm>
        </p:grpSpPr>
        <p:sp>
          <p:nvSpPr>
            <p:cNvPr id="16394" name="Rectangle 10">
              <a:extLst>
                <a:ext uri="{FF2B5EF4-FFF2-40B4-BE49-F238E27FC236}">
                  <a16:creationId xmlns:a16="http://schemas.microsoft.com/office/drawing/2014/main" id="{5C42FB43-EBF2-4AA6-8555-39AF78E9CE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" y="1200"/>
              <a:ext cx="4128" cy="1296"/>
            </a:xfrm>
            <a:prstGeom prst="rect">
              <a:avLst/>
            </a:prstGeom>
            <a:solidFill>
              <a:srgbClr val="B2B2B2"/>
            </a:solidFill>
            <a:ln w="9525">
              <a:noFill/>
              <a:round/>
              <a:headEnd/>
              <a:tailEnd/>
            </a:ln>
            <a:effectLst>
              <a:outerShdw dist="107933" dir="2700000" algn="ctr" rotWithShape="0">
                <a:srgbClr val="808080"/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es-MX"/>
            </a:p>
          </p:txBody>
        </p:sp>
        <p:sp>
          <p:nvSpPr>
            <p:cNvPr id="19463" name="Text Box 11">
              <a:extLst>
                <a:ext uri="{FF2B5EF4-FFF2-40B4-BE49-F238E27FC236}">
                  <a16:creationId xmlns:a16="http://schemas.microsoft.com/office/drawing/2014/main" id="{D0199809-E7DC-4815-BEDD-8D579752AF2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8" y="1824"/>
              <a:ext cx="120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ts val="1500"/>
                </a:spcBef>
                <a:buClr>
                  <a:srgbClr val="FFFFFF"/>
                </a:buClr>
                <a:buFont typeface="Arial" panose="020B0604020202020204" pitchFamily="34" charset="0"/>
                <a:buNone/>
              </a:pPr>
              <a:r>
                <a:rPr lang="en-GB" altLang="es-MX" i="0">
                  <a:solidFill>
                    <a:srgbClr val="FFFFFF"/>
                  </a:solidFill>
                  <a:latin typeface="Arial" panose="020B0604020202020204" pitchFamily="34" charset="0"/>
                </a:rPr>
                <a:t>Parliament</a:t>
              </a:r>
            </a:p>
          </p:txBody>
        </p:sp>
        <p:grpSp>
          <p:nvGrpSpPr>
            <p:cNvPr id="19464" name="Group 12">
              <a:extLst>
                <a:ext uri="{FF2B5EF4-FFF2-40B4-BE49-F238E27FC236}">
                  <a16:creationId xmlns:a16="http://schemas.microsoft.com/office/drawing/2014/main" id="{FF2F6665-5F5F-4E38-9C4C-0AB39A04314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00" y="1296"/>
              <a:ext cx="407" cy="407"/>
              <a:chOff x="2400" y="1296"/>
              <a:chExt cx="407" cy="407"/>
            </a:xfrm>
          </p:grpSpPr>
          <p:sp>
            <p:nvSpPr>
              <p:cNvPr id="19473" name="AutoShape 13">
                <a:extLst>
                  <a:ext uri="{FF2B5EF4-FFF2-40B4-BE49-F238E27FC236}">
                    <a16:creationId xmlns:a16="http://schemas.microsoft.com/office/drawing/2014/main" id="{3450861D-EBB0-4775-A73A-4BC45B4AAD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65" y="1336"/>
                <a:ext cx="74" cy="331"/>
              </a:xfrm>
              <a:prstGeom prst="triangle">
                <a:avLst>
                  <a:gd name="adj" fmla="val 50000"/>
                </a:avLst>
              </a:prstGeom>
              <a:solidFill>
                <a:srgbClr val="FFFF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1pPr>
                <a:lvl2pPr marL="742950" indent="-28575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2pPr>
                <a:lvl3pPr marL="11430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3pPr>
                <a:lvl4pPr marL="16002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4pPr>
                <a:lvl5pPr marL="20574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5pPr>
                <a:lvl6pPr marL="25146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6pPr>
                <a:lvl7pPr marL="29718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7pPr>
                <a:lvl8pPr marL="34290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8pPr>
                <a:lvl9pPr marL="38862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9pPr>
              </a:lstStyle>
              <a:p>
                <a:endParaRPr lang="es-MX" altLang="es-MX"/>
              </a:p>
            </p:txBody>
          </p:sp>
          <p:sp>
            <p:nvSpPr>
              <p:cNvPr id="19474" name="AutoShape 14">
                <a:extLst>
                  <a:ext uri="{FF2B5EF4-FFF2-40B4-BE49-F238E27FC236}">
                    <a16:creationId xmlns:a16="http://schemas.microsoft.com/office/drawing/2014/main" id="{A220D8BB-F4BE-459F-9399-0E806991E3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39" y="1336"/>
                <a:ext cx="73" cy="331"/>
              </a:xfrm>
              <a:prstGeom prst="triangle">
                <a:avLst>
                  <a:gd name="adj" fmla="val 96875"/>
                </a:avLst>
              </a:prstGeom>
              <a:solidFill>
                <a:srgbClr val="FFFF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1pPr>
                <a:lvl2pPr marL="742950" indent="-28575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2pPr>
                <a:lvl3pPr marL="11430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3pPr>
                <a:lvl4pPr marL="16002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4pPr>
                <a:lvl5pPr marL="20574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5pPr>
                <a:lvl6pPr marL="25146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6pPr>
                <a:lvl7pPr marL="29718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7pPr>
                <a:lvl8pPr marL="34290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8pPr>
                <a:lvl9pPr marL="38862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9pPr>
              </a:lstStyle>
              <a:p>
                <a:endParaRPr lang="es-MX" altLang="es-MX"/>
              </a:p>
            </p:txBody>
          </p:sp>
          <p:sp>
            <p:nvSpPr>
              <p:cNvPr id="19475" name="AutoShape 15">
                <a:extLst>
                  <a:ext uri="{FF2B5EF4-FFF2-40B4-BE49-F238E27FC236}">
                    <a16:creationId xmlns:a16="http://schemas.microsoft.com/office/drawing/2014/main" id="{5D62C3FD-999A-4AC2-B6E8-DA600A046D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13" y="1336"/>
                <a:ext cx="73" cy="331"/>
              </a:xfrm>
              <a:prstGeom prst="triangle">
                <a:avLst>
                  <a:gd name="adj" fmla="val 100000"/>
                </a:avLst>
              </a:prstGeom>
              <a:solidFill>
                <a:srgbClr val="FFFF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1pPr>
                <a:lvl2pPr marL="742950" indent="-28575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2pPr>
                <a:lvl3pPr marL="11430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3pPr>
                <a:lvl4pPr marL="16002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4pPr>
                <a:lvl5pPr marL="20574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5pPr>
                <a:lvl6pPr marL="25146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6pPr>
                <a:lvl7pPr marL="29718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7pPr>
                <a:lvl8pPr marL="34290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8pPr>
                <a:lvl9pPr marL="38862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9pPr>
              </a:lstStyle>
              <a:p>
                <a:endParaRPr lang="es-MX" altLang="es-MX"/>
              </a:p>
            </p:txBody>
          </p:sp>
          <p:sp>
            <p:nvSpPr>
              <p:cNvPr id="19476" name="AutoShape 16">
                <a:extLst>
                  <a:ext uri="{FF2B5EF4-FFF2-40B4-BE49-F238E27FC236}">
                    <a16:creationId xmlns:a16="http://schemas.microsoft.com/office/drawing/2014/main" id="{8490448B-B95F-4EDD-8272-98034F7A7B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2418" y="1336"/>
                <a:ext cx="73" cy="331"/>
              </a:xfrm>
              <a:prstGeom prst="triangle">
                <a:avLst>
                  <a:gd name="adj" fmla="val 96875"/>
                </a:avLst>
              </a:prstGeom>
              <a:solidFill>
                <a:srgbClr val="FFFF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1pPr>
                <a:lvl2pPr marL="742950" indent="-28575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2pPr>
                <a:lvl3pPr marL="11430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3pPr>
                <a:lvl4pPr marL="16002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4pPr>
                <a:lvl5pPr marL="20574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5pPr>
                <a:lvl6pPr marL="25146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6pPr>
                <a:lvl7pPr marL="29718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7pPr>
                <a:lvl8pPr marL="34290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8pPr>
                <a:lvl9pPr marL="38862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9pPr>
              </a:lstStyle>
              <a:p>
                <a:endParaRPr lang="es-MX" altLang="es-MX"/>
              </a:p>
            </p:txBody>
          </p:sp>
          <p:sp>
            <p:nvSpPr>
              <p:cNvPr id="19477" name="AutoShape 17">
                <a:extLst>
                  <a:ext uri="{FF2B5EF4-FFF2-40B4-BE49-F238E27FC236}">
                    <a16:creationId xmlns:a16="http://schemas.microsoft.com/office/drawing/2014/main" id="{980BF054-87D5-40CF-A7C7-AD1CAF6508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2492" y="1336"/>
                <a:ext cx="73" cy="331"/>
              </a:xfrm>
              <a:prstGeom prst="triangle">
                <a:avLst>
                  <a:gd name="adj" fmla="val 100000"/>
                </a:avLst>
              </a:prstGeom>
              <a:solidFill>
                <a:srgbClr val="FFFF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1pPr>
                <a:lvl2pPr marL="742950" indent="-28575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2pPr>
                <a:lvl3pPr marL="11430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3pPr>
                <a:lvl4pPr marL="16002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4pPr>
                <a:lvl5pPr marL="20574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5pPr>
                <a:lvl6pPr marL="25146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6pPr>
                <a:lvl7pPr marL="29718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7pPr>
                <a:lvl8pPr marL="34290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8pPr>
                <a:lvl9pPr marL="38862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9pPr>
              </a:lstStyle>
              <a:p>
                <a:endParaRPr lang="es-MX" altLang="es-MX"/>
              </a:p>
            </p:txBody>
          </p:sp>
          <p:sp>
            <p:nvSpPr>
              <p:cNvPr id="19478" name="Rectangle 18">
                <a:extLst>
                  <a:ext uri="{FF2B5EF4-FFF2-40B4-BE49-F238E27FC236}">
                    <a16:creationId xmlns:a16="http://schemas.microsoft.com/office/drawing/2014/main" id="{41A560AD-A90E-4E9E-B540-A20613C4E7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03" y="1667"/>
                <a:ext cx="405" cy="37"/>
              </a:xfrm>
              <a:prstGeom prst="rect">
                <a:avLst/>
              </a:prstGeom>
              <a:solidFill>
                <a:srgbClr val="FFFF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1pPr>
                <a:lvl2pPr marL="742950" indent="-28575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2pPr>
                <a:lvl3pPr marL="11430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3pPr>
                <a:lvl4pPr marL="16002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4pPr>
                <a:lvl5pPr marL="20574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5pPr>
                <a:lvl6pPr marL="25146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6pPr>
                <a:lvl7pPr marL="29718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7pPr>
                <a:lvl8pPr marL="34290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8pPr>
                <a:lvl9pPr marL="38862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9pPr>
              </a:lstStyle>
              <a:p>
                <a:endParaRPr lang="es-MX" altLang="es-MX"/>
              </a:p>
            </p:txBody>
          </p:sp>
          <p:sp>
            <p:nvSpPr>
              <p:cNvPr id="19479" name="Oval 19">
                <a:extLst>
                  <a:ext uri="{FF2B5EF4-FFF2-40B4-BE49-F238E27FC236}">
                    <a16:creationId xmlns:a16="http://schemas.microsoft.com/office/drawing/2014/main" id="{471101D9-D62C-4F28-AD09-099F2068D9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00" y="1296"/>
                <a:ext cx="37" cy="37"/>
              </a:xfrm>
              <a:prstGeom prst="ellipse">
                <a:avLst/>
              </a:prstGeom>
              <a:solidFill>
                <a:srgbClr val="FFFF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1pPr>
                <a:lvl2pPr marL="742950" indent="-28575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2pPr>
                <a:lvl3pPr marL="11430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3pPr>
                <a:lvl4pPr marL="16002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4pPr>
                <a:lvl5pPr marL="20574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5pPr>
                <a:lvl6pPr marL="25146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6pPr>
                <a:lvl7pPr marL="29718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7pPr>
                <a:lvl8pPr marL="34290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8pPr>
                <a:lvl9pPr marL="38862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9pPr>
              </a:lstStyle>
              <a:p>
                <a:endParaRPr lang="es-MX" altLang="es-MX"/>
              </a:p>
            </p:txBody>
          </p:sp>
          <p:sp>
            <p:nvSpPr>
              <p:cNvPr id="19480" name="Oval 20">
                <a:extLst>
                  <a:ext uri="{FF2B5EF4-FFF2-40B4-BE49-F238E27FC236}">
                    <a16:creationId xmlns:a16="http://schemas.microsoft.com/office/drawing/2014/main" id="{C39EA2F2-C894-495B-B84A-6CF9574D30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73" y="1299"/>
                <a:ext cx="37" cy="37"/>
              </a:xfrm>
              <a:prstGeom prst="ellipse">
                <a:avLst/>
              </a:prstGeom>
              <a:solidFill>
                <a:srgbClr val="FFFF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1pPr>
                <a:lvl2pPr marL="742950" indent="-28575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2pPr>
                <a:lvl3pPr marL="11430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3pPr>
                <a:lvl4pPr marL="16002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4pPr>
                <a:lvl5pPr marL="20574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5pPr>
                <a:lvl6pPr marL="25146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6pPr>
                <a:lvl7pPr marL="29718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7pPr>
                <a:lvl8pPr marL="34290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8pPr>
                <a:lvl9pPr marL="38862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9pPr>
              </a:lstStyle>
              <a:p>
                <a:endParaRPr lang="es-MX" altLang="es-MX"/>
              </a:p>
            </p:txBody>
          </p:sp>
          <p:sp>
            <p:nvSpPr>
              <p:cNvPr id="19481" name="Oval 21">
                <a:extLst>
                  <a:ext uri="{FF2B5EF4-FFF2-40B4-BE49-F238E27FC236}">
                    <a16:creationId xmlns:a16="http://schemas.microsoft.com/office/drawing/2014/main" id="{8E61241A-CA5C-4329-9114-4EFB335091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84" y="1299"/>
                <a:ext cx="37" cy="37"/>
              </a:xfrm>
              <a:prstGeom prst="ellipse">
                <a:avLst/>
              </a:prstGeom>
              <a:solidFill>
                <a:srgbClr val="FFFF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1pPr>
                <a:lvl2pPr marL="742950" indent="-28575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2pPr>
                <a:lvl3pPr marL="11430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3pPr>
                <a:lvl4pPr marL="16002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4pPr>
                <a:lvl5pPr marL="20574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5pPr>
                <a:lvl6pPr marL="25146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6pPr>
                <a:lvl7pPr marL="29718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7pPr>
                <a:lvl8pPr marL="34290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8pPr>
                <a:lvl9pPr marL="38862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9pPr>
              </a:lstStyle>
              <a:p>
                <a:endParaRPr lang="es-MX" altLang="es-MX"/>
              </a:p>
            </p:txBody>
          </p:sp>
          <p:sp>
            <p:nvSpPr>
              <p:cNvPr id="19482" name="Oval 22">
                <a:extLst>
                  <a:ext uri="{FF2B5EF4-FFF2-40B4-BE49-F238E27FC236}">
                    <a16:creationId xmlns:a16="http://schemas.microsoft.com/office/drawing/2014/main" id="{EA52BC36-BEBD-47E0-B63E-13296623B1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88" y="1299"/>
                <a:ext cx="37" cy="37"/>
              </a:xfrm>
              <a:prstGeom prst="ellipse">
                <a:avLst/>
              </a:prstGeom>
              <a:solidFill>
                <a:srgbClr val="FFFF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1pPr>
                <a:lvl2pPr marL="742950" indent="-28575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2pPr>
                <a:lvl3pPr marL="11430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3pPr>
                <a:lvl4pPr marL="16002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4pPr>
                <a:lvl5pPr marL="20574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5pPr>
                <a:lvl6pPr marL="25146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6pPr>
                <a:lvl7pPr marL="29718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7pPr>
                <a:lvl8pPr marL="34290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8pPr>
                <a:lvl9pPr marL="38862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9pPr>
              </a:lstStyle>
              <a:p>
                <a:endParaRPr lang="es-MX" altLang="es-MX"/>
              </a:p>
            </p:txBody>
          </p:sp>
          <p:sp>
            <p:nvSpPr>
              <p:cNvPr id="19483" name="Oval 23">
                <a:extLst>
                  <a:ext uri="{FF2B5EF4-FFF2-40B4-BE49-F238E27FC236}">
                    <a16:creationId xmlns:a16="http://schemas.microsoft.com/office/drawing/2014/main" id="{7F3140FC-010E-4C02-86DB-CA1669ED5E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68" y="1299"/>
                <a:ext cx="37" cy="37"/>
              </a:xfrm>
              <a:prstGeom prst="ellipse">
                <a:avLst/>
              </a:prstGeom>
              <a:solidFill>
                <a:srgbClr val="FFFF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1pPr>
                <a:lvl2pPr marL="742950" indent="-28575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2pPr>
                <a:lvl3pPr marL="11430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3pPr>
                <a:lvl4pPr marL="16002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4pPr>
                <a:lvl5pPr marL="20574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5pPr>
                <a:lvl6pPr marL="25146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6pPr>
                <a:lvl7pPr marL="29718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7pPr>
                <a:lvl8pPr marL="34290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8pPr>
                <a:lvl9pPr marL="38862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9pPr>
              </a:lstStyle>
              <a:p>
                <a:endParaRPr lang="es-MX" altLang="es-MX"/>
              </a:p>
            </p:txBody>
          </p:sp>
        </p:grpSp>
        <p:sp>
          <p:nvSpPr>
            <p:cNvPr id="19465" name="Text Box 24">
              <a:extLst>
                <a:ext uri="{FF2B5EF4-FFF2-40B4-BE49-F238E27FC236}">
                  <a16:creationId xmlns:a16="http://schemas.microsoft.com/office/drawing/2014/main" id="{6E8DEFE1-0A51-48CF-8C58-56CDD9F8B2D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08" y="1690"/>
              <a:ext cx="1200" cy="5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ts val="1500"/>
                </a:spcBef>
                <a:buClr>
                  <a:srgbClr val="FFFFFF"/>
                </a:buClr>
                <a:buFont typeface="Arial" panose="020B0604020202020204" pitchFamily="34" charset="0"/>
                <a:buNone/>
              </a:pPr>
              <a:r>
                <a:rPr lang="en-GB" altLang="es-MX" i="0">
                  <a:solidFill>
                    <a:srgbClr val="FFFFFF"/>
                  </a:solidFill>
                  <a:latin typeface="Arial" panose="020B0604020202020204" pitchFamily="34" charset="0"/>
                </a:rPr>
                <a:t>Nueva </a:t>
              </a:r>
              <a:br>
                <a:rPr lang="en-GB" altLang="es-MX" i="0">
                  <a:solidFill>
                    <a:srgbClr val="FFFFFF"/>
                  </a:solidFill>
                  <a:latin typeface="Arial" panose="020B0604020202020204" pitchFamily="34" charset="0"/>
                </a:rPr>
              </a:br>
              <a:r>
                <a:rPr lang="en-GB" altLang="es-MX" i="0">
                  <a:solidFill>
                    <a:srgbClr val="FFFFFF"/>
                  </a:solidFill>
                  <a:latin typeface="Arial" panose="020B0604020202020204" pitchFamily="34" charset="0"/>
                </a:rPr>
                <a:t>ley</a:t>
              </a:r>
            </a:p>
          </p:txBody>
        </p:sp>
        <p:sp>
          <p:nvSpPr>
            <p:cNvPr id="19466" name="Text Box 25">
              <a:extLst>
                <a:ext uri="{FF2B5EF4-FFF2-40B4-BE49-F238E27FC236}">
                  <a16:creationId xmlns:a16="http://schemas.microsoft.com/office/drawing/2014/main" id="{0AE17D0D-A317-457A-9FA1-3166210C0EF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60" y="1524"/>
              <a:ext cx="72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ts val="1500"/>
                </a:spcBef>
                <a:buClr>
                  <a:srgbClr val="FFFFFF"/>
                </a:buClr>
                <a:buFont typeface="Garamond" panose="02020404030301010803" pitchFamily="18" charset="0"/>
                <a:buNone/>
              </a:pPr>
              <a:r>
                <a:rPr lang="en-GB" altLang="es-MX" i="0">
                  <a:solidFill>
                    <a:srgbClr val="FFFFFF"/>
                  </a:solidFill>
                  <a:latin typeface="Garamond" panose="02020404030301010803" pitchFamily="18" charset="0"/>
                </a:rPr>
                <a:t>“Act”</a:t>
              </a:r>
            </a:p>
          </p:txBody>
        </p:sp>
        <p:sp>
          <p:nvSpPr>
            <p:cNvPr id="19467" name="Text Box 26">
              <a:extLst>
                <a:ext uri="{FF2B5EF4-FFF2-40B4-BE49-F238E27FC236}">
                  <a16:creationId xmlns:a16="http://schemas.microsoft.com/office/drawing/2014/main" id="{44BE3C6B-BD89-4E59-B7E6-EC665B4DDF3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76" y="1488"/>
              <a:ext cx="816" cy="2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ts val="1375"/>
                </a:spcBef>
                <a:buClr>
                  <a:srgbClr val="FFFFFF"/>
                </a:buClr>
                <a:buFont typeface="Garamond" panose="02020404030301010803" pitchFamily="18" charset="0"/>
                <a:buNone/>
              </a:pPr>
              <a:r>
                <a:rPr lang="en-GB" altLang="es-MX" sz="2200" i="0">
                  <a:solidFill>
                    <a:srgbClr val="FFFFFF"/>
                  </a:solidFill>
                  <a:latin typeface="Garamond" panose="02020404030301010803" pitchFamily="18" charset="0"/>
                </a:rPr>
                <a:t>OK</a:t>
              </a:r>
            </a:p>
          </p:txBody>
        </p:sp>
        <p:sp>
          <p:nvSpPr>
            <p:cNvPr id="19468" name="Line 27">
              <a:extLst>
                <a:ext uri="{FF2B5EF4-FFF2-40B4-BE49-F238E27FC236}">
                  <a16:creationId xmlns:a16="http://schemas.microsoft.com/office/drawing/2014/main" id="{4196D5DC-4FD6-4DD0-AA6E-6841237DD0B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80" y="1727"/>
              <a:ext cx="624" cy="242"/>
            </a:xfrm>
            <a:prstGeom prst="line">
              <a:avLst/>
            </a:prstGeom>
            <a:noFill/>
            <a:ln w="28440">
              <a:solidFill>
                <a:srgbClr val="FFFFFF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9469" name="Line 28">
              <a:extLst>
                <a:ext uri="{FF2B5EF4-FFF2-40B4-BE49-F238E27FC236}">
                  <a16:creationId xmlns:a16="http://schemas.microsoft.com/office/drawing/2014/main" id="{F7824DB3-FEF4-4736-B4F7-D0654FE5B8E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28" y="1728"/>
              <a:ext cx="624" cy="240"/>
            </a:xfrm>
            <a:prstGeom prst="line">
              <a:avLst/>
            </a:prstGeom>
            <a:noFill/>
            <a:ln w="28440">
              <a:solidFill>
                <a:srgbClr val="FFFFFF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9470" name="Line 31">
              <a:extLst>
                <a:ext uri="{FF2B5EF4-FFF2-40B4-BE49-F238E27FC236}">
                  <a16:creationId xmlns:a16="http://schemas.microsoft.com/office/drawing/2014/main" id="{E37DF347-FD7F-46B7-BBF1-EE4E40D7789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92" y="1776"/>
              <a:ext cx="0" cy="336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9471" name="Text Box 32">
              <a:extLst>
                <a:ext uri="{FF2B5EF4-FFF2-40B4-BE49-F238E27FC236}">
                  <a16:creationId xmlns:a16="http://schemas.microsoft.com/office/drawing/2014/main" id="{950B27EC-141E-4482-B7B0-919C8F311B9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88" y="1778"/>
              <a:ext cx="432" cy="2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s-MX" altLang="es-MX" i="0">
                  <a:latin typeface="Garamond" panose="02020404030301010803" pitchFamily="18" charset="0"/>
                </a:rPr>
                <a:t>no</a:t>
              </a:r>
              <a:endParaRPr lang="es-ES" altLang="es-MX" i="0">
                <a:latin typeface="Garamond" panose="02020404030301010803" pitchFamily="18" charset="0"/>
              </a:endParaRPr>
            </a:p>
          </p:txBody>
        </p:sp>
        <p:sp>
          <p:nvSpPr>
            <p:cNvPr id="19472" name="Text Box 33">
              <a:extLst>
                <a:ext uri="{FF2B5EF4-FFF2-40B4-BE49-F238E27FC236}">
                  <a16:creationId xmlns:a16="http://schemas.microsoft.com/office/drawing/2014/main" id="{54AE1123-83E2-483E-8553-58173DA734F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98" y="2112"/>
              <a:ext cx="120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ts val="1500"/>
                </a:spcBef>
                <a:buClr>
                  <a:srgbClr val="FFFFFF"/>
                </a:buClr>
                <a:buFont typeface="Arial" panose="020B0604020202020204" pitchFamily="34" charset="0"/>
                <a:buNone/>
              </a:pPr>
              <a:r>
                <a:rPr lang="en-GB" altLang="es-MX" i="0">
                  <a:solidFill>
                    <a:srgbClr val="FFFFFF"/>
                  </a:solidFill>
                  <a:latin typeface="Arial" panose="020B0604020202020204" pitchFamily="34" charset="0"/>
                </a:rPr>
                <a:t>status quo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>
            <a:extLst>
              <a:ext uri="{FF2B5EF4-FFF2-40B4-BE49-F238E27FC236}">
                <a16:creationId xmlns:a16="http://schemas.microsoft.com/office/drawing/2014/main" id="{E8BAA053-F475-4A7E-BAA4-C3E6A52D2A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578" y="335139"/>
            <a:ext cx="5844117" cy="586957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wrap="square" lIns="90000" tIns="46800" rIns="90000" bIns="46800" anchor="t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 dirty="0">
                <a:solidFill>
                  <a:srgbClr val="000000"/>
                </a:solidFill>
                <a:latin typeface="Arial"/>
                <a:cs typeface="Lucida Sans Unicode"/>
              </a:rPr>
              <a:t>Sir Keir Starmer (1962)</a:t>
            </a:r>
            <a:endParaRPr lang="en-GB" sz="3200" i="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0483" name="Text Box 2">
            <a:extLst>
              <a:ext uri="{FF2B5EF4-FFF2-40B4-BE49-F238E27FC236}">
                <a16:creationId xmlns:a16="http://schemas.microsoft.com/office/drawing/2014/main" id="{7BF7452A-C170-4316-BA7C-EEF95B58CA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295400"/>
            <a:ext cx="7620000" cy="51266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marL="457200" indent="-457200">
              <a:lnSpc>
                <a:spcPct val="100000"/>
              </a:lnSpc>
              <a:spcBef>
                <a:spcPts val="1750"/>
              </a:spcBef>
              <a:buFont typeface="Arial"/>
              <a:buChar char="•"/>
            </a:pP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Barrister de Universidad de Leeds</a:t>
            </a:r>
            <a:endParaRPr lang="en-GB" sz="2800" i="0" dirty="0">
              <a:solidFill>
                <a:srgbClr val="000000"/>
              </a:solidFill>
              <a:latin typeface="Arial"/>
              <a:cs typeface="Arial"/>
            </a:endParaRPr>
          </a:p>
          <a:p>
            <a:pPr marL="457200" indent="-457200">
              <a:lnSpc>
                <a:spcPct val="100000"/>
              </a:lnSpc>
              <a:spcBef>
                <a:spcPts val="1750"/>
              </a:spcBef>
              <a:buFont typeface="Arial"/>
              <a:buChar char="•"/>
            </a:pP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Afiliado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Labour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desde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los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16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años</a:t>
            </a:r>
            <a:endParaRPr lang="en-GB" altLang="es-MX" sz="2800" i="0" dirty="0">
              <a:solidFill>
                <a:srgbClr val="000000"/>
              </a:solidFill>
              <a:latin typeface="Arial"/>
              <a:cs typeface="Lucida Sans Unicode"/>
            </a:endParaRPr>
          </a:p>
          <a:p>
            <a:pPr marL="457200" indent="-457200">
              <a:lnSpc>
                <a:spcPct val="100000"/>
              </a:lnSpc>
              <a:spcBef>
                <a:spcPts val="1750"/>
              </a:spcBef>
              <a:buFont typeface="Arial"/>
              <a:buChar char="•"/>
            </a:pP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2002: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Consejería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sz="2800" i="0" dirty="0">
                <a:solidFill>
                  <a:srgbClr val="000000"/>
                </a:solidFill>
                <a:latin typeface="Arial"/>
                <a:cs typeface="Arial"/>
              </a:rPr>
              <a:t>DD.HH. de</a:t>
            </a:r>
            <a:br>
              <a:rPr lang="en-GB" sz="2800" i="0" dirty="0">
                <a:solidFill>
                  <a:srgbClr val="000000"/>
                </a:solidFill>
                <a:latin typeface="Arial"/>
                <a:cs typeface="Arial"/>
              </a:rPr>
            </a:br>
            <a:r>
              <a:rPr lang="en-GB" sz="2800" i="0" dirty="0">
                <a:solidFill>
                  <a:srgbClr val="000000"/>
                </a:solidFill>
                <a:latin typeface="Arial"/>
                <a:cs typeface="Arial"/>
              </a:rPr>
              <a:t>Irlanda del Norte</a:t>
            </a:r>
          </a:p>
          <a:p>
            <a:pPr marL="457200" indent="-457200">
              <a:lnSpc>
                <a:spcPct val="100000"/>
              </a:lnSpc>
              <a:spcBef>
                <a:spcPts val="1750"/>
              </a:spcBef>
              <a:buFont typeface="Arial"/>
              <a:buChar char="•"/>
            </a:pPr>
            <a:r>
              <a:rPr lang="en-GB" sz="2800" i="0" dirty="0">
                <a:solidFill>
                  <a:srgbClr val="000000"/>
                </a:solidFill>
                <a:latin typeface="Arial"/>
                <a:cs typeface="Arial"/>
              </a:rPr>
              <a:t>2008-13: fiscal general </a:t>
            </a:r>
            <a:r>
              <a:rPr lang="en-GB" sz="2800" i="0" dirty="0" err="1">
                <a:solidFill>
                  <a:srgbClr val="000000"/>
                </a:solidFill>
                <a:latin typeface="Arial"/>
                <a:cs typeface="Arial"/>
              </a:rPr>
              <a:t>Inglaterra</a:t>
            </a:r>
            <a:r>
              <a:rPr lang="en-GB" sz="2800" i="0" dirty="0">
                <a:solidFill>
                  <a:srgbClr val="000000"/>
                </a:solidFill>
                <a:latin typeface="Arial"/>
                <a:cs typeface="Arial"/>
              </a:rPr>
              <a:t> y Gales, combo. </a:t>
            </a:r>
            <a:r>
              <a:rPr lang="en-GB" sz="2800" i="0" dirty="0" err="1">
                <a:solidFill>
                  <a:srgbClr val="000000"/>
                </a:solidFill>
                <a:latin typeface="Arial"/>
                <a:cs typeface="Arial"/>
              </a:rPr>
              <a:t>izquierda</a:t>
            </a:r>
            <a:r>
              <a:rPr lang="en-GB" sz="2800" i="0" dirty="0">
                <a:solidFill>
                  <a:srgbClr val="000000"/>
                </a:solidFill>
                <a:latin typeface="Arial"/>
                <a:cs typeface="Arial"/>
              </a:rPr>
              <a:t> con mano dura</a:t>
            </a:r>
          </a:p>
          <a:p>
            <a:pPr marL="457200" indent="-457200">
              <a:lnSpc>
                <a:spcPct val="100000"/>
              </a:lnSpc>
              <a:spcBef>
                <a:spcPts val="1750"/>
              </a:spcBef>
              <a:buFont typeface="Arial"/>
              <a:buChar char="•"/>
            </a:pPr>
            <a:r>
              <a:rPr lang="en-GB" sz="2800" i="0" dirty="0">
                <a:solidFill>
                  <a:srgbClr val="000000"/>
                </a:solidFill>
                <a:latin typeface="Arial"/>
                <a:cs typeface="Arial"/>
              </a:rPr>
              <a:t>MP </a:t>
            </a:r>
            <a:r>
              <a:rPr lang="en-GB" sz="2800" i="0" dirty="0" err="1">
                <a:solidFill>
                  <a:srgbClr val="000000"/>
                </a:solidFill>
                <a:latin typeface="Arial"/>
                <a:cs typeface="Arial"/>
              </a:rPr>
              <a:t>desde</a:t>
            </a:r>
            <a:r>
              <a:rPr lang="en-GB" sz="2800" i="0" dirty="0">
                <a:solidFill>
                  <a:srgbClr val="000000"/>
                </a:solidFill>
                <a:latin typeface="Arial"/>
                <a:cs typeface="Arial"/>
              </a:rPr>
              <a:t> 2015</a:t>
            </a:r>
            <a:endParaRPr lang="en-GB"/>
          </a:p>
          <a:p>
            <a:pPr marL="457200" indent="-457200">
              <a:lnSpc>
                <a:spcPct val="100000"/>
              </a:lnSpc>
              <a:spcBef>
                <a:spcPts val="1750"/>
              </a:spcBef>
              <a:buFont typeface="Arial"/>
              <a:buChar char="•"/>
            </a:pPr>
            <a:r>
              <a:rPr lang="en-GB" sz="2800" i="0" dirty="0">
                <a:solidFill>
                  <a:srgbClr val="000000"/>
                </a:solidFill>
                <a:latin typeface="Arial"/>
                <a:cs typeface="Arial"/>
              </a:rPr>
              <a:t>2020: </a:t>
            </a:r>
            <a:r>
              <a:rPr lang="en-GB" sz="2800" i="0" dirty="0" err="1">
                <a:solidFill>
                  <a:srgbClr val="000000"/>
                </a:solidFill>
                <a:latin typeface="Arial"/>
                <a:cs typeface="Arial"/>
              </a:rPr>
              <a:t>sucedió</a:t>
            </a:r>
            <a:r>
              <a:rPr lang="en-GB" sz="2800" i="0" dirty="0">
                <a:solidFill>
                  <a:srgbClr val="000000"/>
                </a:solidFill>
                <a:latin typeface="Arial"/>
                <a:cs typeface="Arial"/>
              </a:rPr>
              <a:t> a Jeremy Corbyn </a:t>
            </a:r>
            <a:r>
              <a:rPr lang="en-GB" sz="2800" i="0" dirty="0" err="1">
                <a:solidFill>
                  <a:srgbClr val="000000"/>
                </a:solidFill>
                <a:latin typeface="Arial"/>
                <a:cs typeface="Arial"/>
              </a:rPr>
              <a:t>en</a:t>
            </a:r>
            <a:r>
              <a:rPr lang="en-GB" sz="2800" i="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GB" sz="2800" i="0" dirty="0" err="1">
                <a:solidFill>
                  <a:srgbClr val="000000"/>
                </a:solidFill>
                <a:latin typeface="Arial"/>
                <a:cs typeface="Arial"/>
              </a:rPr>
              <a:t>liderazgo</a:t>
            </a:r>
            <a:r>
              <a:rPr lang="en-GB" sz="2800" i="0" dirty="0">
                <a:solidFill>
                  <a:srgbClr val="000000"/>
                </a:solidFill>
                <a:latin typeface="Arial"/>
                <a:cs typeface="Arial"/>
              </a:rPr>
              <a:t>, </a:t>
            </a:r>
            <a:r>
              <a:rPr lang="en-GB" sz="2800" i="0" dirty="0" err="1">
                <a:solidFill>
                  <a:srgbClr val="000000"/>
                </a:solidFill>
                <a:latin typeface="Arial"/>
                <a:cs typeface="Arial"/>
              </a:rPr>
              <a:t>vuelta</a:t>
            </a:r>
            <a:r>
              <a:rPr lang="en-GB" sz="2800" i="0" dirty="0">
                <a:solidFill>
                  <a:srgbClr val="000000"/>
                </a:solidFill>
                <a:latin typeface="Arial"/>
                <a:cs typeface="Arial"/>
              </a:rPr>
              <a:t> al </a:t>
            </a:r>
            <a:r>
              <a:rPr lang="en-GB" sz="2800" i="0" dirty="0" err="1">
                <a:solidFill>
                  <a:srgbClr val="000000"/>
                </a:solidFill>
                <a:latin typeface="Arial"/>
                <a:cs typeface="Arial"/>
              </a:rPr>
              <a:t>centro</a:t>
            </a:r>
            <a:r>
              <a:rPr lang="en-GB" sz="2800" i="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GB" sz="2800" i="0" dirty="0" err="1">
                <a:solidFill>
                  <a:srgbClr val="000000"/>
                </a:solidFill>
                <a:latin typeface="Arial"/>
                <a:cs typeface="Arial"/>
              </a:rPr>
              <a:t>político</a:t>
            </a:r>
            <a:endParaRPr lang="en-GB" sz="2800" i="0">
              <a:solidFill>
                <a:srgbClr val="000000"/>
              </a:solidFill>
              <a:latin typeface="Arial"/>
              <a:cs typeface="Arial"/>
            </a:endParaRPr>
          </a:p>
        </p:txBody>
      </p:sp>
      <p:grpSp>
        <p:nvGrpSpPr>
          <p:cNvPr id="5" name="Grupo 4">
            <a:extLst>
              <a:ext uri="{FF2B5EF4-FFF2-40B4-BE49-F238E27FC236}">
                <a16:creationId xmlns:a16="http://schemas.microsoft.com/office/drawing/2014/main" id="{45F98DF8-4E6B-A626-8FFE-18BACB9A8341}"/>
              </a:ext>
            </a:extLst>
          </p:cNvPr>
          <p:cNvGrpSpPr/>
          <p:nvPr/>
        </p:nvGrpSpPr>
        <p:grpSpPr>
          <a:xfrm>
            <a:off x="6680897" y="-3248"/>
            <a:ext cx="2473046" cy="2895025"/>
            <a:chOff x="3348038" y="2005013"/>
            <a:chExt cx="2473046" cy="2895025"/>
          </a:xfrm>
        </p:grpSpPr>
        <p:pic>
          <p:nvPicPr>
            <p:cNvPr id="6" name="Imagen 5" descr="undefined">
              <a:extLst>
                <a:ext uri="{FF2B5EF4-FFF2-40B4-BE49-F238E27FC236}">
                  <a16:creationId xmlns:a16="http://schemas.microsoft.com/office/drawing/2014/main" id="{7B959B37-CD26-BB0D-D8BD-C6706E867B0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48038" y="2005013"/>
              <a:ext cx="2447925" cy="2847975"/>
            </a:xfrm>
            <a:prstGeom prst="rect">
              <a:avLst/>
            </a:prstGeom>
          </p:spPr>
        </p:pic>
        <p:sp>
          <p:nvSpPr>
            <p:cNvPr id="7" name="CuadroTexto 1">
              <a:extLst>
                <a:ext uri="{FF2B5EF4-FFF2-40B4-BE49-F238E27FC236}">
                  <a16:creationId xmlns:a16="http://schemas.microsoft.com/office/drawing/2014/main" id="{4E874923-3E54-49FD-99DF-C7C7EB29B3BA}"/>
                </a:ext>
              </a:extLst>
            </p:cNvPr>
            <p:cNvSpPr txBox="1"/>
            <p:nvPr/>
          </p:nvSpPr>
          <p:spPr>
            <a:xfrm>
              <a:off x="4142151" y="4676131"/>
              <a:ext cx="1678933" cy="223907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GB"/>
              </a:defPPr>
              <a:lvl1pPr algn="l" defTabSz="457200" rtl="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400" i="1" kern="1200">
                  <a:solidFill>
                    <a:schemeClr val="bg1"/>
                  </a:solidFill>
                  <a:latin typeface="Times New Roman" panose="02020603050405020304" pitchFamily="18" charset="0"/>
                  <a:ea typeface="+mn-ea"/>
                  <a:cs typeface="Lucida Sans Unicode" panose="020B0602030504020204" pitchFamily="34" charset="0"/>
                </a:defRPr>
              </a:lvl1pPr>
              <a:lvl2pPr marL="457200" algn="l" defTabSz="457200" rtl="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400" i="1" kern="1200">
                  <a:solidFill>
                    <a:schemeClr val="bg1"/>
                  </a:solidFill>
                  <a:latin typeface="Times New Roman" panose="02020603050405020304" pitchFamily="18" charset="0"/>
                  <a:ea typeface="+mn-ea"/>
                  <a:cs typeface="Lucida Sans Unicode" panose="020B0602030504020204" pitchFamily="34" charset="0"/>
                </a:defRPr>
              </a:lvl2pPr>
              <a:lvl3pPr marL="914400" algn="l" defTabSz="457200" rtl="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400" i="1" kern="1200">
                  <a:solidFill>
                    <a:schemeClr val="bg1"/>
                  </a:solidFill>
                  <a:latin typeface="Times New Roman" panose="02020603050405020304" pitchFamily="18" charset="0"/>
                  <a:ea typeface="+mn-ea"/>
                  <a:cs typeface="Lucida Sans Unicode" panose="020B0602030504020204" pitchFamily="34" charset="0"/>
                </a:defRPr>
              </a:lvl3pPr>
              <a:lvl4pPr marL="1371600" algn="l" defTabSz="457200" rtl="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400" i="1" kern="1200">
                  <a:solidFill>
                    <a:schemeClr val="bg1"/>
                  </a:solidFill>
                  <a:latin typeface="Times New Roman" panose="02020603050405020304" pitchFamily="18" charset="0"/>
                  <a:ea typeface="+mn-ea"/>
                  <a:cs typeface="Lucida Sans Unicode" panose="020B0602030504020204" pitchFamily="34" charset="0"/>
                </a:defRPr>
              </a:lvl4pPr>
              <a:lvl5pPr marL="1828800" algn="l" defTabSz="457200" rtl="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400" i="1" kern="1200">
                  <a:solidFill>
                    <a:schemeClr val="bg1"/>
                  </a:solidFill>
                  <a:latin typeface="Times New Roman" panose="02020603050405020304" pitchFamily="18" charset="0"/>
                  <a:ea typeface="+mn-ea"/>
                  <a:cs typeface="Lucida Sans Unicode" panose="020B0602030504020204" pitchFamily="34" charset="0"/>
                </a:defRPr>
              </a:lvl5pPr>
              <a:lvl6pPr marL="2286000" algn="l" defTabSz="914400" rtl="0" eaLnBrk="1" latinLnBrk="0" hangingPunct="1">
                <a:defRPr sz="2400" i="1" kern="1200">
                  <a:solidFill>
                    <a:schemeClr val="bg1"/>
                  </a:solidFill>
                  <a:latin typeface="Times New Roman" panose="02020603050405020304" pitchFamily="18" charset="0"/>
                  <a:ea typeface="+mn-ea"/>
                  <a:cs typeface="Lucida Sans Unicode" panose="020B0602030504020204" pitchFamily="34" charset="0"/>
                </a:defRPr>
              </a:lvl6pPr>
              <a:lvl7pPr marL="2743200" algn="l" defTabSz="914400" rtl="0" eaLnBrk="1" latinLnBrk="0" hangingPunct="1">
                <a:defRPr sz="2400" i="1" kern="1200">
                  <a:solidFill>
                    <a:schemeClr val="bg1"/>
                  </a:solidFill>
                  <a:latin typeface="Times New Roman" panose="02020603050405020304" pitchFamily="18" charset="0"/>
                  <a:ea typeface="+mn-ea"/>
                  <a:cs typeface="Lucida Sans Unicode" panose="020B0602030504020204" pitchFamily="34" charset="0"/>
                </a:defRPr>
              </a:lvl7pPr>
              <a:lvl8pPr marL="3200400" algn="l" defTabSz="914400" rtl="0" eaLnBrk="1" latinLnBrk="0" hangingPunct="1">
                <a:defRPr sz="2400" i="1" kern="1200">
                  <a:solidFill>
                    <a:schemeClr val="bg1"/>
                  </a:solidFill>
                  <a:latin typeface="Times New Roman" panose="02020603050405020304" pitchFamily="18" charset="0"/>
                  <a:ea typeface="+mn-ea"/>
                  <a:cs typeface="Lucida Sans Unicode" panose="020B0602030504020204" pitchFamily="34" charset="0"/>
                </a:defRPr>
              </a:lvl8pPr>
              <a:lvl9pPr marL="3657600" algn="l" defTabSz="914400" rtl="0" eaLnBrk="1" latinLnBrk="0" hangingPunct="1">
                <a:defRPr sz="2400" i="1" kern="1200">
                  <a:solidFill>
                    <a:schemeClr val="bg1"/>
                  </a:solidFill>
                  <a:latin typeface="Times New Roman" panose="02020603050405020304" pitchFamily="18" charset="0"/>
                  <a:ea typeface="+mn-ea"/>
                  <a:cs typeface="Lucida Sans Unicode" panose="020B0602030504020204" pitchFamily="34" charset="0"/>
                </a:defRPr>
              </a:lvl9pPr>
            </a:lstStyle>
            <a:p>
              <a:pPr algn="r"/>
              <a:r>
                <a:rPr lang="en-US" sz="900" dirty="0">
                  <a:latin typeface="Times New Roman"/>
                  <a:cs typeface="Lucida Sans Unicode"/>
                </a:rPr>
                <a:t>The Crown Prosecution Service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ext Box 2">
            <a:extLst>
              <a:ext uri="{FF2B5EF4-FFF2-40B4-BE49-F238E27FC236}">
                <a16:creationId xmlns:a16="http://schemas.microsoft.com/office/drawing/2014/main" id="{2324A90F-394A-4D3D-A6B4-BEDCE587FE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687388"/>
            <a:ext cx="7620000" cy="956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Reino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Unido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es la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cuna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de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los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Parlamentos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y del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gobierno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limitado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. En XXI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retos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formidables</a:t>
            </a:r>
          </a:p>
        </p:txBody>
      </p:sp>
      <p:sp>
        <p:nvSpPr>
          <p:cNvPr id="3" name="Text Box 2">
            <a:extLst>
              <a:ext uri="{FF2B5EF4-FFF2-40B4-BE49-F238E27FC236}">
                <a16:creationId xmlns:a16="http://schemas.microsoft.com/office/drawing/2014/main" id="{CEC125ED-6DD8-4E0C-A2A2-78BDC3683C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0506" y="2154964"/>
            <a:ext cx="8015242" cy="4480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>
              <a:defRPr/>
            </a:pPr>
            <a:r>
              <a:rPr lang="en-GB" sz="2800" i="0" dirty="0">
                <a:solidFill>
                  <a:srgbClr val="000000"/>
                </a:solidFill>
                <a:latin typeface="Arial"/>
                <a:cs typeface="Times New Roman"/>
              </a:rPr>
              <a:t>14 </a:t>
            </a:r>
            <a:r>
              <a:rPr lang="en-GB" sz="2800" i="0" err="1">
                <a:solidFill>
                  <a:srgbClr val="000000"/>
                </a:solidFill>
                <a:latin typeface="Arial"/>
                <a:cs typeface="Times New Roman"/>
              </a:rPr>
              <a:t>años</a:t>
            </a:r>
            <a:r>
              <a:rPr lang="en-GB" sz="2800" i="0" dirty="0">
                <a:solidFill>
                  <a:srgbClr val="000000"/>
                </a:solidFill>
                <a:latin typeface="Arial"/>
                <a:cs typeface="Times New Roman"/>
              </a:rPr>
              <a:t> de </a:t>
            </a:r>
            <a:r>
              <a:rPr lang="en-GB" sz="2800" i="0" err="1">
                <a:solidFill>
                  <a:srgbClr val="000000"/>
                </a:solidFill>
                <a:latin typeface="Arial"/>
                <a:cs typeface="Times New Roman"/>
              </a:rPr>
              <a:t>gobiernos</a:t>
            </a:r>
            <a:r>
              <a:rPr lang="en-GB" sz="2800" i="0" dirty="0">
                <a:solidFill>
                  <a:srgbClr val="000000"/>
                </a:solidFill>
                <a:latin typeface="Arial"/>
                <a:cs typeface="Times New Roman"/>
              </a:rPr>
              <a:t> </a:t>
            </a:r>
            <a:endParaRPr lang="es-ES"/>
          </a:p>
          <a:p>
            <a:pPr>
              <a:defRPr/>
            </a:pPr>
            <a:r>
              <a:rPr lang="en-GB" sz="2800" i="0" dirty="0">
                <a:solidFill>
                  <a:srgbClr val="000000"/>
                </a:solidFill>
                <a:latin typeface="Arial"/>
                <a:cs typeface="Times New Roman"/>
              </a:rPr>
              <a:t>Conservadores, </a:t>
            </a:r>
            <a:r>
              <a:rPr lang="en-GB" sz="2800" i="0" dirty="0" err="1">
                <a:solidFill>
                  <a:srgbClr val="000000"/>
                </a:solidFill>
                <a:latin typeface="Arial"/>
                <a:cs typeface="Times New Roman"/>
              </a:rPr>
              <a:t>bandazos</a:t>
            </a:r>
          </a:p>
          <a:p>
            <a:pPr>
              <a:defRPr/>
            </a:pPr>
            <a:endParaRPr lang="en-GB" dirty="0">
              <a:latin typeface="Arial"/>
            </a:endParaRPr>
          </a:p>
          <a:p>
            <a:pPr>
              <a:defRPr/>
            </a:pPr>
            <a:r>
              <a:rPr lang="en-GB" sz="2800" i="0">
                <a:solidFill>
                  <a:srgbClr val="000000"/>
                </a:solidFill>
                <a:latin typeface="Arial"/>
                <a:cs typeface="Arial"/>
              </a:rPr>
              <a:t>- </a:t>
            </a:r>
            <a:r>
              <a:rPr lang="en-GB" sz="2800" i="0" err="1">
                <a:solidFill>
                  <a:srgbClr val="000000"/>
                </a:solidFill>
                <a:latin typeface="Arial"/>
                <a:cs typeface="Arial"/>
              </a:rPr>
              <a:t>partido</a:t>
            </a:r>
            <a:r>
              <a:rPr lang="en-GB" sz="2800" i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GB" sz="2800" i="0" err="1">
                <a:solidFill>
                  <a:srgbClr val="000000"/>
                </a:solidFill>
                <a:latin typeface="Arial"/>
                <a:cs typeface="Arial"/>
              </a:rPr>
              <a:t>censuró</a:t>
            </a:r>
            <a:r>
              <a:rPr lang="en-GB" sz="2800" i="0">
                <a:solidFill>
                  <a:srgbClr val="000000"/>
                </a:solidFill>
                <a:latin typeface="Arial"/>
                <a:cs typeface="Arial"/>
              </a:rPr>
              <a:t> a sus 3 de 5 </a:t>
            </a:r>
            <a:r>
              <a:rPr lang="en-GB" sz="2800" i="0" err="1">
                <a:solidFill>
                  <a:srgbClr val="000000"/>
                </a:solidFill>
                <a:latin typeface="Arial"/>
                <a:cs typeface="Arial"/>
              </a:rPr>
              <a:t>líderes</a:t>
            </a:r>
            <a:r>
              <a:rPr lang="en-GB" sz="2800" i="0">
                <a:solidFill>
                  <a:srgbClr val="000000"/>
                </a:solidFill>
                <a:latin typeface="Arial"/>
                <a:cs typeface="Arial"/>
              </a:rPr>
              <a:t> </a:t>
            </a:r>
          </a:p>
          <a:p>
            <a:pPr>
              <a:defRPr/>
            </a:pPr>
            <a:r>
              <a:rPr lang="en-GB" sz="2800" i="0" dirty="0">
                <a:solidFill>
                  <a:srgbClr val="000000"/>
                </a:solidFill>
                <a:latin typeface="Arial"/>
                <a:cs typeface="Times New Roman"/>
              </a:rPr>
              <a:t>- Brexit</a:t>
            </a:r>
          </a:p>
          <a:p>
            <a:pPr>
              <a:defRPr/>
            </a:pPr>
            <a:r>
              <a:rPr lang="en-GB" sz="2800" i="0" dirty="0">
                <a:solidFill>
                  <a:srgbClr val="000000"/>
                </a:solidFill>
                <a:latin typeface="Arial"/>
                <a:cs typeface="Times New Roman"/>
              </a:rPr>
              <a:t>- monumental </a:t>
            </a:r>
            <a:r>
              <a:rPr lang="en-GB" sz="2800" i="0" dirty="0" err="1">
                <a:solidFill>
                  <a:srgbClr val="000000"/>
                </a:solidFill>
                <a:latin typeface="Arial"/>
                <a:cs typeface="Times New Roman"/>
              </a:rPr>
              <a:t>fracaso</a:t>
            </a:r>
            <a:r>
              <a:rPr lang="en-GB" sz="2800" i="0" dirty="0">
                <a:solidFill>
                  <a:srgbClr val="000000"/>
                </a:solidFill>
                <a:latin typeface="Arial"/>
                <a:cs typeface="Times New Roman"/>
              </a:rPr>
              <a:t> de la élite </a:t>
            </a:r>
            <a:r>
              <a:rPr lang="en-GB" sz="2800" i="0" dirty="0" err="1">
                <a:solidFill>
                  <a:srgbClr val="000000"/>
                </a:solidFill>
                <a:latin typeface="Arial"/>
                <a:cs typeface="Times New Roman"/>
              </a:rPr>
              <a:t>británica</a:t>
            </a:r>
            <a:endParaRPr lang="en-GB" dirty="0" err="1">
              <a:latin typeface="Arial"/>
            </a:endParaRPr>
          </a:p>
          <a:p>
            <a:pPr>
              <a:defRPr/>
            </a:pPr>
            <a:r>
              <a:rPr lang="en-GB" sz="2800" i="0" dirty="0">
                <a:solidFill>
                  <a:srgbClr val="000000"/>
                </a:solidFill>
                <a:latin typeface="Arial"/>
                <a:cs typeface="Times New Roman"/>
              </a:rPr>
              <a:t>- </a:t>
            </a:r>
            <a:r>
              <a:rPr lang="en-GB" sz="2800" i="0" dirty="0" err="1">
                <a:solidFill>
                  <a:srgbClr val="000000"/>
                </a:solidFill>
                <a:latin typeface="Arial"/>
                <a:cs typeface="Times New Roman"/>
              </a:rPr>
              <a:t>inflación</a:t>
            </a:r>
            <a:r>
              <a:rPr lang="en-GB" sz="2800" i="0" dirty="0">
                <a:solidFill>
                  <a:srgbClr val="000000"/>
                </a:solidFill>
                <a:latin typeface="Arial"/>
                <a:cs typeface="Times New Roman"/>
              </a:rPr>
              <a:t> 13% </a:t>
            </a:r>
            <a:r>
              <a:rPr lang="en-GB" sz="2800" i="0" dirty="0" err="1">
                <a:solidFill>
                  <a:srgbClr val="000000"/>
                </a:solidFill>
                <a:latin typeface="Arial"/>
                <a:cs typeface="Times New Roman"/>
              </a:rPr>
              <a:t>crecimiento</a:t>
            </a:r>
            <a:r>
              <a:rPr lang="en-GB" sz="2800" i="0" dirty="0">
                <a:solidFill>
                  <a:srgbClr val="000000"/>
                </a:solidFill>
                <a:latin typeface="Arial"/>
                <a:cs typeface="Times New Roman"/>
              </a:rPr>
              <a:t> </a:t>
            </a:r>
            <a:r>
              <a:rPr lang="en-GB" sz="2800" i="0" dirty="0" err="1">
                <a:solidFill>
                  <a:srgbClr val="000000"/>
                </a:solidFill>
                <a:latin typeface="Arial"/>
                <a:cs typeface="Times New Roman"/>
              </a:rPr>
              <a:t>raquítico</a:t>
            </a:r>
            <a:r>
              <a:rPr lang="en-GB" sz="2800" i="0" dirty="0">
                <a:solidFill>
                  <a:srgbClr val="000000"/>
                </a:solidFill>
                <a:latin typeface="Arial"/>
                <a:cs typeface="Times New Roman"/>
              </a:rPr>
              <a:t> </a:t>
            </a:r>
            <a:r>
              <a:rPr lang="en-GB" sz="2800" i="0" dirty="0" err="1">
                <a:solidFill>
                  <a:srgbClr val="000000"/>
                </a:solidFill>
                <a:latin typeface="Arial"/>
                <a:cs typeface="Times New Roman"/>
              </a:rPr>
              <a:t>desde</a:t>
            </a:r>
            <a:r>
              <a:rPr lang="en-GB" sz="2800" i="0" dirty="0">
                <a:solidFill>
                  <a:srgbClr val="000000"/>
                </a:solidFill>
                <a:latin typeface="Arial"/>
                <a:cs typeface="Times New Roman"/>
              </a:rPr>
              <a:t> 2007 </a:t>
            </a:r>
            <a:endParaRPr lang="en-GB" dirty="0">
              <a:latin typeface="Arial"/>
            </a:endParaRPr>
          </a:p>
          <a:p>
            <a:pPr>
              <a:defRPr/>
            </a:pPr>
            <a:r>
              <a:rPr lang="en-GB" sz="2800" i="0" dirty="0">
                <a:solidFill>
                  <a:srgbClr val="000000"/>
                </a:solidFill>
                <a:latin typeface="Arial"/>
                <a:cs typeface="Times New Roman"/>
              </a:rPr>
              <a:t>- </a:t>
            </a:r>
            <a:r>
              <a:rPr lang="en-GB" sz="2800" i="0" dirty="0" err="1">
                <a:solidFill>
                  <a:srgbClr val="000000"/>
                </a:solidFill>
                <a:latin typeface="Arial"/>
                <a:cs typeface="Times New Roman"/>
              </a:rPr>
              <a:t>ruptura</a:t>
            </a:r>
            <a:r>
              <a:rPr lang="en-GB" sz="2800" i="0" dirty="0">
                <a:solidFill>
                  <a:srgbClr val="000000"/>
                </a:solidFill>
                <a:latin typeface="Arial"/>
                <a:cs typeface="Times New Roman"/>
              </a:rPr>
              <a:t> de las </a:t>
            </a:r>
            <a:r>
              <a:rPr lang="en-GB" sz="2800" i="0" dirty="0" err="1">
                <a:solidFill>
                  <a:srgbClr val="000000"/>
                </a:solidFill>
                <a:latin typeface="Arial"/>
                <a:cs typeface="Times New Roman"/>
              </a:rPr>
              <a:t>alineaciones</a:t>
            </a:r>
            <a:r>
              <a:rPr lang="en-GB" sz="2800" i="0" dirty="0">
                <a:solidFill>
                  <a:srgbClr val="000000"/>
                </a:solidFill>
                <a:latin typeface="Arial"/>
                <a:cs typeface="Times New Roman"/>
              </a:rPr>
              <a:t> </a:t>
            </a:r>
            <a:r>
              <a:rPr lang="en-GB" sz="2800" i="0" dirty="0" err="1">
                <a:solidFill>
                  <a:srgbClr val="000000"/>
                </a:solidFill>
                <a:latin typeface="Arial"/>
                <a:cs typeface="Times New Roman"/>
              </a:rPr>
              <a:t>tradicionales</a:t>
            </a:r>
            <a:r>
              <a:rPr lang="en-GB" sz="2800" i="0" dirty="0">
                <a:solidFill>
                  <a:srgbClr val="000000"/>
                </a:solidFill>
                <a:latin typeface="Arial"/>
                <a:cs typeface="Times New Roman"/>
              </a:rPr>
              <a:t> </a:t>
            </a:r>
            <a:endParaRPr lang="en-GB" dirty="0">
              <a:latin typeface="Arial"/>
            </a:endParaRPr>
          </a:p>
          <a:p>
            <a:pPr>
              <a:defRPr/>
            </a:pPr>
            <a:endParaRPr lang="en-GB" dirty="0">
              <a:latin typeface="Arial"/>
            </a:endParaRPr>
          </a:p>
          <a:p>
            <a:pPr>
              <a:defRPr/>
            </a:pPr>
            <a:r>
              <a:rPr lang="en-GB" sz="2800" dirty="0">
                <a:solidFill>
                  <a:srgbClr val="000000"/>
                </a:solidFill>
                <a:latin typeface="Arial"/>
                <a:cs typeface="Times New Roman"/>
              </a:rPr>
              <a:t>Snap election</a:t>
            </a:r>
            <a:r>
              <a:rPr lang="en-GB" sz="2800" i="0" dirty="0">
                <a:solidFill>
                  <a:srgbClr val="000000"/>
                </a:solidFill>
                <a:latin typeface="Arial"/>
                <a:cs typeface="Times New Roman"/>
              </a:rPr>
              <a:t>: 4 de </a:t>
            </a:r>
            <a:r>
              <a:rPr lang="en-GB" sz="2800" i="0" dirty="0" err="1">
                <a:solidFill>
                  <a:srgbClr val="000000"/>
                </a:solidFill>
                <a:latin typeface="Arial"/>
                <a:cs typeface="Times New Roman"/>
              </a:rPr>
              <a:t>julio</a:t>
            </a:r>
            <a:r>
              <a:rPr lang="en-GB" sz="2800" i="0" dirty="0">
                <a:solidFill>
                  <a:srgbClr val="000000"/>
                </a:solidFill>
                <a:latin typeface="Arial"/>
                <a:cs typeface="Times New Roman"/>
              </a:rPr>
              <a:t> 2024</a:t>
            </a:r>
            <a:br>
              <a:rPr lang="en-GB" sz="2800" i="0" dirty="0">
                <a:latin typeface="Arial"/>
                <a:cs typeface="Times New Roman"/>
              </a:rPr>
            </a:br>
            <a:r>
              <a:rPr lang="en-GB" sz="2800" i="0" dirty="0">
                <a:solidFill>
                  <a:srgbClr val="000000"/>
                </a:solidFill>
                <a:latin typeface="Arial"/>
                <a:cs typeface="Times New Roman"/>
              </a:rPr>
              <a:t>(era para </a:t>
            </a:r>
            <a:r>
              <a:rPr lang="en-GB" sz="2800" i="0" dirty="0" err="1">
                <a:solidFill>
                  <a:srgbClr val="000000"/>
                </a:solidFill>
                <a:latin typeface="Arial"/>
                <a:cs typeface="Times New Roman"/>
              </a:rPr>
              <a:t>diciembre</a:t>
            </a:r>
            <a:r>
              <a:rPr lang="en-GB" sz="2800" i="0" dirty="0">
                <a:solidFill>
                  <a:srgbClr val="000000"/>
                </a:solidFill>
                <a:latin typeface="Arial"/>
                <a:cs typeface="Times New Roman"/>
              </a:rPr>
              <a:t>)</a:t>
            </a:r>
            <a:endParaRPr lang="en-GB" dirty="0">
              <a:latin typeface="Arial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D8A5C561-A279-2A20-8078-B02278CFEC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6419" y="1802629"/>
            <a:ext cx="2251817" cy="14047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utoUpdateAnimBg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>
            <a:extLst>
              <a:ext uri="{FF2B5EF4-FFF2-40B4-BE49-F238E27FC236}">
                <a16:creationId xmlns:a16="http://schemas.microsoft.com/office/drawing/2014/main" id="{E8BAA053-F475-4A7E-BAA4-C3E6A52D2A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222250"/>
            <a:ext cx="8680450" cy="587375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El “</a:t>
            </a:r>
            <a:r>
              <a:rPr lang="en-GB" sz="3200" i="0" err="1">
                <a:solidFill>
                  <a:srgbClr val="000000"/>
                </a:solidFill>
                <a:latin typeface="Arial" charset="0"/>
              </a:rPr>
              <a:t>secreto</a:t>
            </a:r>
            <a:r>
              <a:rPr lang="en-GB" sz="3200" i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GB" sz="3200" i="0" err="1">
                <a:solidFill>
                  <a:srgbClr val="000000"/>
                </a:solidFill>
                <a:latin typeface="Arial" charset="0"/>
              </a:rPr>
              <a:t>eficiente</a:t>
            </a:r>
            <a:r>
              <a:rPr lang="en-GB" sz="3200" i="0">
                <a:solidFill>
                  <a:srgbClr val="000000"/>
                </a:solidFill>
                <a:latin typeface="Arial" charset="0"/>
              </a:rPr>
              <a:t>”</a:t>
            </a:r>
          </a:p>
        </p:txBody>
      </p:sp>
      <p:sp>
        <p:nvSpPr>
          <p:cNvPr id="20483" name="Text Box 2">
            <a:extLst>
              <a:ext uri="{FF2B5EF4-FFF2-40B4-BE49-F238E27FC236}">
                <a16:creationId xmlns:a16="http://schemas.microsoft.com/office/drawing/2014/main" id="{7BF7452A-C170-4316-BA7C-EEF95B58CA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295400"/>
            <a:ext cx="7620000" cy="956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¿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Qué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explica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la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decisividad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del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gobierno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británico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? (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contraste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con EE.UU., Francia...)</a:t>
            </a:r>
          </a:p>
        </p:txBody>
      </p:sp>
      <p:sp>
        <p:nvSpPr>
          <p:cNvPr id="4" name="Text Box 2">
            <a:extLst>
              <a:ext uri="{FF2B5EF4-FFF2-40B4-BE49-F238E27FC236}">
                <a16:creationId xmlns:a16="http://schemas.microsoft.com/office/drawing/2014/main" id="{6514964D-AF19-43C9-9E07-AF109A1036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188" y="2579065"/>
            <a:ext cx="7620000" cy="2479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Cox: “</a:t>
            </a:r>
            <a:r>
              <a:rPr lang="en-GB" altLang="es-MX" sz="2800">
                <a:solidFill>
                  <a:srgbClr val="000000"/>
                </a:solidFill>
                <a:latin typeface="Arial" panose="020B0604020202020204" pitchFamily="34" charset="0"/>
              </a:rPr>
              <a:t>a Cabinet with not only executive but also legislative predominance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”</a:t>
            </a:r>
          </a:p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--&gt; Elecciones parlamentarias son, de facto, las de un colegio electoral que selecciona al gobierno</a:t>
            </a:r>
          </a:p>
        </p:txBody>
      </p:sp>
      <p:sp>
        <p:nvSpPr>
          <p:cNvPr id="5" name="Text Box 2">
            <a:extLst>
              <a:ext uri="{FF2B5EF4-FFF2-40B4-BE49-F238E27FC236}">
                <a16:creationId xmlns:a16="http://schemas.microsoft.com/office/drawing/2014/main" id="{E166745F-2B2D-481C-829C-AD8585DAE8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188" y="5516563"/>
            <a:ext cx="7620000" cy="956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(2016-22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más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bien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evidenció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un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secreto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ineficiente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…)</a:t>
            </a:r>
          </a:p>
        </p:txBody>
      </p:sp>
    </p:spTree>
    <p:extLst>
      <p:ext uri="{BB962C8B-B14F-4D97-AF65-F5344CB8AC3E}">
        <p14:creationId xmlns:p14="http://schemas.microsoft.com/office/powerpoint/2010/main" val="2630384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utoUpdateAnimBg="0"/>
      <p:bldP spid="5" grpId="0" autoUpdateAnimBg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1 Imagen">
            <a:extLst>
              <a:ext uri="{FF2B5EF4-FFF2-40B4-BE49-F238E27FC236}">
                <a16:creationId xmlns:a16="http://schemas.microsoft.com/office/drawing/2014/main" id="{B4E4053C-CA34-4019-A9FF-0E2AC3D8C8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50" y="1196975"/>
            <a:ext cx="8724900" cy="532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 Box 1">
            <a:extLst>
              <a:ext uri="{FF2B5EF4-FFF2-40B4-BE49-F238E27FC236}">
                <a16:creationId xmlns:a16="http://schemas.microsoft.com/office/drawing/2014/main" id="{D0918B05-0B44-4DFB-91A4-5F9928380D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222250"/>
            <a:ext cx="8680450" cy="587375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 anchor="t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 dirty="0">
                <a:solidFill>
                  <a:srgbClr val="000000"/>
                </a:solidFill>
                <a:latin typeface="Arial"/>
                <a:cs typeface="Lucida Sans Unicode"/>
              </a:rPr>
              <a:t>La (</a:t>
            </a:r>
            <a:r>
              <a:rPr lang="en-GB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difícil</a:t>
            </a:r>
            <a:r>
              <a:rPr lang="en-GB" sz="3200" i="0" dirty="0">
                <a:solidFill>
                  <a:srgbClr val="000000"/>
                </a:solidFill>
                <a:latin typeface="Arial"/>
                <a:cs typeface="Lucida Sans Unicode"/>
              </a:rPr>
              <a:t>) </a:t>
            </a:r>
            <a:r>
              <a:rPr lang="en-GB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ratificación</a:t>
            </a:r>
            <a:r>
              <a:rPr lang="en-GB" sz="3200" i="0" dirty="0">
                <a:solidFill>
                  <a:srgbClr val="000000"/>
                </a:solidFill>
                <a:latin typeface="Arial"/>
                <a:cs typeface="Lucida Sans Unicode"/>
              </a:rPr>
              <a:t> del </a:t>
            </a:r>
            <a:r>
              <a:rPr lang="en-GB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tratado</a:t>
            </a:r>
            <a:r>
              <a:rPr lang="en-GB" sz="3200" i="0" dirty="0">
                <a:solidFill>
                  <a:srgbClr val="000000"/>
                </a:solidFill>
                <a:latin typeface="Arial"/>
                <a:cs typeface="Lucida Sans Unicode"/>
              </a:rPr>
              <a:t> Brexit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1">
            <a:extLst>
              <a:ext uri="{FF2B5EF4-FFF2-40B4-BE49-F238E27FC236}">
                <a16:creationId xmlns:a16="http://schemas.microsoft.com/office/drawing/2014/main" id="{C49541B4-2262-40A1-B27A-A5B62EB9FC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222250"/>
            <a:ext cx="8680450" cy="587375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 anchor="t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 err="1">
                <a:solidFill>
                  <a:srgbClr val="000000"/>
                </a:solidFill>
                <a:latin typeface="Arial"/>
                <a:cs typeface="Lucida Sans Unicode"/>
              </a:rPr>
              <a:t>Problema</a:t>
            </a:r>
            <a:r>
              <a:rPr lang="en-GB" sz="3200" i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sz="3200" i="0" err="1">
                <a:solidFill>
                  <a:srgbClr val="000000"/>
                </a:solidFill>
                <a:latin typeface="Arial"/>
                <a:cs typeface="Lucida Sans Unicode"/>
              </a:rPr>
              <a:t>tipo</a:t>
            </a:r>
            <a:r>
              <a:rPr lang="en-GB" sz="3200" i="0">
                <a:solidFill>
                  <a:srgbClr val="000000"/>
                </a:solidFill>
                <a:latin typeface="Arial"/>
                <a:cs typeface="Lucida Sans Unicode"/>
              </a:rPr>
              <a:t> huevo o </a:t>
            </a:r>
            <a:r>
              <a:rPr lang="en-GB" sz="3200" i="0" err="1">
                <a:solidFill>
                  <a:srgbClr val="000000"/>
                </a:solidFill>
                <a:latin typeface="Arial"/>
                <a:cs typeface="Lucida Sans Unicode"/>
              </a:rPr>
              <a:t>gallina</a:t>
            </a:r>
            <a:endParaRPr lang="en-GB" sz="3200" i="0" err="1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5" name="Text Box 2">
            <a:extLst>
              <a:ext uri="{FF2B5EF4-FFF2-40B4-BE49-F238E27FC236}">
                <a16:creationId xmlns:a16="http://schemas.microsoft.com/office/drawing/2014/main" id="{65DD531E-056E-4015-B1E3-C117952B72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2813281"/>
            <a:ext cx="8126937" cy="31415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b="1" i="0" dirty="0" err="1">
                <a:solidFill>
                  <a:srgbClr val="000000"/>
                </a:solidFill>
                <a:latin typeface="Arial"/>
                <a:cs typeface="Lucida Sans Unicode"/>
              </a:rPr>
              <a:t>Paradoja</a:t>
            </a:r>
            <a:r>
              <a:rPr lang="en-GB" altLang="es-MX" sz="2800" b="1" i="0" dirty="0">
                <a:solidFill>
                  <a:srgbClr val="000000"/>
                </a:solidFill>
                <a:latin typeface="Arial"/>
                <a:cs typeface="Lucida Sans Unicode"/>
              </a:rPr>
              <a:t>: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si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el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 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Parlamento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 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hace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y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deshace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gobiernos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¿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cómo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explicas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la 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inversión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 </a:t>
            </a:r>
            <a:r>
              <a:rPr lang="en-GB" sz="2800" i="0" dirty="0">
                <a:solidFill>
                  <a:srgbClr val="000000"/>
                </a:solidFill>
                <a:latin typeface="Arial"/>
                <a:cs typeface="Arial"/>
              </a:rPr>
              <a:t>(informal) de </a:t>
            </a:r>
            <a:r>
              <a:rPr lang="en-GB" sz="2800" i="0" dirty="0" err="1">
                <a:solidFill>
                  <a:srgbClr val="000000"/>
                </a:solidFill>
                <a:latin typeface="Arial"/>
                <a:cs typeface="Arial"/>
              </a:rPr>
              <a:t>los</a:t>
            </a:r>
            <a:r>
              <a:rPr lang="en-GB" sz="2800" i="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GB" sz="2800" i="0" dirty="0" err="1">
                <a:solidFill>
                  <a:srgbClr val="000000"/>
                </a:solidFill>
                <a:latin typeface="Arial"/>
                <a:cs typeface="Arial"/>
              </a:rPr>
              <a:t>papeles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?</a:t>
            </a:r>
            <a:endParaRPr lang="en-GB" altLang="es-MX" sz="2800" i="0">
              <a:solidFill>
                <a:srgbClr val="000000"/>
              </a:solidFill>
              <a:latin typeface="Arial"/>
              <a:cs typeface="Lucida Sans Unicode"/>
            </a:endParaRPr>
          </a:p>
          <a:p>
            <a:pPr marL="457200" indent="-457200">
              <a:lnSpc>
                <a:spcPct val="100000"/>
              </a:lnSpc>
              <a:spcBef>
                <a:spcPts val="1750"/>
              </a:spcBef>
              <a:buFont typeface="Calibri" panose="02020603050405020304" pitchFamily="18" charset="0"/>
              <a:buChar char="-"/>
            </a:pP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Recurso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dirty="0">
                <a:solidFill>
                  <a:srgbClr val="000000"/>
                </a:solidFill>
                <a:latin typeface="Arial"/>
                <a:cs typeface="Lucida Sans Unicode"/>
              </a:rPr>
              <a:t>backbenchers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=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voto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de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censura</a:t>
            </a:r>
            <a:endParaRPr lang="en-GB" altLang="es-MX" sz="2800" i="0" dirty="0">
              <a:solidFill>
                <a:srgbClr val="000000"/>
              </a:solidFill>
              <a:latin typeface="Arial"/>
              <a:cs typeface="Lucida Sans Unicode"/>
            </a:endParaRPr>
          </a:p>
          <a:p>
            <a:pPr marL="457200" indent="-457200">
              <a:lnSpc>
                <a:spcPct val="100000"/>
              </a:lnSpc>
              <a:spcBef>
                <a:spcPts val="1750"/>
              </a:spcBef>
              <a:buFont typeface="Calibri" panose="02020603050405020304" pitchFamily="18" charset="0"/>
              <a:buChar char="-"/>
            </a:pP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Recurso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dirty="0">
                <a:solidFill>
                  <a:srgbClr val="000000"/>
                </a:solidFill>
                <a:latin typeface="Arial"/>
                <a:cs typeface="Lucida Sans Unicode"/>
              </a:rPr>
              <a:t>frontbenchers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=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éxito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electoral,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elección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anticipada</a:t>
            </a:r>
            <a:endParaRPr lang="en-GB" altLang="es-MX" sz="2800" i="0" dirty="0">
              <a:solidFill>
                <a:srgbClr val="000000"/>
              </a:solidFill>
              <a:latin typeface="Arial"/>
              <a:cs typeface="Lucida Sans Unicode"/>
            </a:endParaRPr>
          </a:p>
        </p:txBody>
      </p:sp>
      <p:sp>
        <p:nvSpPr>
          <p:cNvPr id="7" name="Text Box 2">
            <a:extLst>
              <a:ext uri="{FF2B5EF4-FFF2-40B4-BE49-F238E27FC236}">
                <a16:creationId xmlns:a16="http://schemas.microsoft.com/office/drawing/2014/main" id="{3AA9C756-A677-4FBC-AEBA-22D09EFC24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188" y="1025506"/>
            <a:ext cx="7994573" cy="956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Fusión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=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gobierno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 </a:t>
            </a:r>
            <a:r>
              <a:rPr lang="en-GB" sz="2800" i="0" dirty="0">
                <a:solidFill>
                  <a:srgbClr val="003300"/>
                </a:solidFill>
                <a:latin typeface="Times New Roman"/>
                <a:cs typeface="Times New Roman"/>
              </a:rPr>
              <a:t>⭢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 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parlamento</a:t>
            </a:r>
            <a:br>
              <a:rPr lang="en-GB" altLang="es-MX" sz="2800" i="0" dirty="0">
                <a:latin typeface="Arial"/>
                <a:cs typeface="Lucida Sans Unicode"/>
              </a:rPr>
            </a:b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 (</a:t>
            </a:r>
            <a:r>
              <a:rPr lang="en-GB" altLang="es-MX" sz="2800" dirty="0">
                <a:solidFill>
                  <a:srgbClr val="000000"/>
                </a:solidFill>
                <a:latin typeface="Arial"/>
                <a:cs typeface="Lucida Sans Unicode"/>
              </a:rPr>
              <a:t>front-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sz="2800" i="0" dirty="0">
                <a:solidFill>
                  <a:srgbClr val="003300"/>
                </a:solidFill>
                <a:latin typeface="Times New Roman"/>
                <a:cs typeface="Times New Roman"/>
              </a:rPr>
              <a:t>⭢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 </a:t>
            </a:r>
            <a:r>
              <a:rPr lang="en-GB" altLang="es-MX" sz="2800" dirty="0">
                <a:solidFill>
                  <a:srgbClr val="000000"/>
                </a:solidFill>
                <a:latin typeface="Arial"/>
                <a:cs typeface="Lucida Sans Unicode"/>
              </a:rPr>
              <a:t>back-benchers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)</a:t>
            </a:r>
            <a:endParaRPr lang="es-ES" dirty="0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F7CC4DA3-C1AA-7977-8942-8D6DA71C4D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636" y="2175519"/>
            <a:ext cx="2703666" cy="525401"/>
          </a:xfrm>
          <a:prstGeom prst="rect">
            <a:avLst/>
          </a:prstGeom>
          <a:solidFill>
            <a:schemeClr val="accent3">
              <a:lumMod val="6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sz="2800" dirty="0">
                <a:solidFill>
                  <a:srgbClr val="000000"/>
                </a:solidFill>
                <a:latin typeface="Times New Roman"/>
                <a:cs typeface="Times New Roman"/>
                <a:hlinkClick r:id="rId2"/>
              </a:rPr>
              <a:t>Whipped votes</a:t>
            </a:r>
            <a:endParaRPr lang="en-GB" sz="280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sp>
        <p:nvSpPr>
          <p:cNvPr id="4" name="Text Box 2">
            <a:extLst>
              <a:ext uri="{FF2B5EF4-FFF2-40B4-BE49-F238E27FC236}">
                <a16:creationId xmlns:a16="http://schemas.microsoft.com/office/drawing/2014/main" id="{47B4D3D0-B03A-E281-D968-22FC515BF7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2449" y="6084896"/>
            <a:ext cx="8126937" cy="5254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dirty="0">
                <a:solidFill>
                  <a:srgbClr val="000000"/>
                </a:solidFill>
                <a:latin typeface="Arial"/>
                <a:cs typeface="Lucida Sans Unicode"/>
              </a:rPr>
              <a:t>Observational equivalence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73304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89" name="Text Box 13">
            <a:extLst>
              <a:ext uri="{FF2B5EF4-FFF2-40B4-BE49-F238E27FC236}">
                <a16:creationId xmlns:a16="http://schemas.microsoft.com/office/drawing/2014/main" id="{B3769AA1-A7BA-42DE-AB0D-985D2E54F7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89250" y="222250"/>
            <a:ext cx="3511550" cy="641350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25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600">
                <a:solidFill>
                  <a:srgbClr val="000000"/>
                </a:solidFill>
                <a:latin typeface="Arial" charset="0"/>
              </a:rPr>
              <a:t>PMs </a:t>
            </a:r>
            <a:r>
              <a:rPr lang="en-GB" sz="3600" i="0">
                <a:solidFill>
                  <a:srgbClr val="000000"/>
                </a:solidFill>
                <a:latin typeface="Arial" charset="0"/>
              </a:rPr>
              <a:t>recientes</a:t>
            </a:r>
            <a:endParaRPr lang="en-GB" sz="36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3555" name="Text Box 14">
            <a:extLst>
              <a:ext uri="{FF2B5EF4-FFF2-40B4-BE49-F238E27FC236}">
                <a16:creationId xmlns:a16="http://schemas.microsoft.com/office/drawing/2014/main" id="{F8709F15-4443-4CAD-A3FC-FF55DD891E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" y="3798888"/>
            <a:ext cx="6705600" cy="3172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Tony Blair (Labour): </a:t>
            </a:r>
            <a:r>
              <a:rPr lang="en-GB" altLang="es-MX" sz="2800" i="0" u="sng" dirty="0">
                <a:solidFill>
                  <a:srgbClr val="000000"/>
                </a:solidFill>
                <a:latin typeface="Arial"/>
                <a:cs typeface="Lucida Sans Unicode"/>
              </a:rPr>
              <a:t>1997-2007</a:t>
            </a:r>
          </a:p>
          <a:p>
            <a:pPr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Gordon Brown (Labour): </a:t>
            </a:r>
            <a:r>
              <a:rPr lang="en-GB" altLang="es-MX" sz="2800" i="0" u="sng" dirty="0">
                <a:solidFill>
                  <a:srgbClr val="000000"/>
                </a:solidFill>
                <a:latin typeface="Arial"/>
                <a:cs typeface="Lucida Sans Unicode"/>
              </a:rPr>
              <a:t>2007-10</a:t>
            </a:r>
          </a:p>
          <a:p>
            <a:pPr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David Cameron (Cons.): </a:t>
            </a:r>
            <a:r>
              <a:rPr lang="en-GB" altLang="es-MX" sz="2800" i="0" u="sng" dirty="0">
                <a:solidFill>
                  <a:srgbClr val="000000"/>
                </a:solidFill>
                <a:latin typeface="Arial"/>
                <a:cs typeface="Lucida Sans Unicode"/>
              </a:rPr>
              <a:t>2010-16</a:t>
            </a:r>
          </a:p>
          <a:p>
            <a:pPr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Theresa May (Cons.): </a:t>
            </a:r>
            <a:r>
              <a:rPr lang="en-GB" altLang="es-MX" sz="2800" i="0" u="sng" dirty="0">
                <a:solidFill>
                  <a:srgbClr val="000000"/>
                </a:solidFill>
                <a:latin typeface="Arial"/>
                <a:cs typeface="Lucida Sans Unicode"/>
              </a:rPr>
              <a:t>2016-19</a:t>
            </a:r>
          </a:p>
          <a:p>
            <a:pPr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Boris Johnson (Cons.): </a:t>
            </a:r>
            <a:r>
              <a:rPr lang="en-GB" altLang="es-MX" sz="2800" i="0" u="sng" dirty="0">
                <a:solidFill>
                  <a:srgbClr val="000000"/>
                </a:solidFill>
                <a:latin typeface="Arial"/>
                <a:cs typeface="Lucida Sans Unicode"/>
              </a:rPr>
              <a:t>2019-22</a:t>
            </a:r>
            <a:endParaRPr lang="en-GB" altLang="es-MX" sz="2800" i="0" u="sng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01403" name="AutoShape 27">
            <a:hlinkClick r:id="rId2" action="ppaction://hlinksldjump"/>
            <a:extLst>
              <a:ext uri="{FF2B5EF4-FFF2-40B4-BE49-F238E27FC236}">
                <a16:creationId xmlns:a16="http://schemas.microsoft.com/office/drawing/2014/main" id="{0105A2B2-1752-47A1-A9E5-FB6A4AD1B1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86600" y="6448425"/>
            <a:ext cx="279400" cy="228600"/>
          </a:xfrm>
          <a:prstGeom prst="actionButtonBlank">
            <a:avLst/>
          </a:prstGeom>
          <a:solidFill>
            <a:srgbClr val="808080"/>
          </a:solidFill>
          <a:ln w="9360">
            <a:solidFill>
              <a:srgbClr val="000000"/>
            </a:solidFill>
            <a:miter lim="800000"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es-MX"/>
          </a:p>
        </p:txBody>
      </p:sp>
      <p:sp>
        <p:nvSpPr>
          <p:cNvPr id="23557" name="Text Box 28">
            <a:extLst>
              <a:ext uri="{FF2B5EF4-FFF2-40B4-BE49-F238E27FC236}">
                <a16:creationId xmlns:a16="http://schemas.microsoft.com/office/drawing/2014/main" id="{059AC5EE-BA6D-4AC6-8DE1-7831222D55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91400" y="6384925"/>
            <a:ext cx="1676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250"/>
              </a:spcBef>
              <a:buFont typeface="Arial Unicode MS" panose="020B0604020202020204" pitchFamily="34" charset="-128"/>
              <a:buNone/>
            </a:pPr>
            <a:r>
              <a:rPr lang="en-GB" altLang="es-MX" sz="2000" i="0">
                <a:solidFill>
                  <a:srgbClr val="000000"/>
                </a:solidFill>
                <a:latin typeface="Arial Unicode MS" panose="020B0604020202020204" pitchFamily="34" charset="-128"/>
              </a:rPr>
              <a:t>Gabinetes...</a:t>
            </a:r>
          </a:p>
        </p:txBody>
      </p:sp>
      <p:grpSp>
        <p:nvGrpSpPr>
          <p:cNvPr id="23558" name="1 Grupo">
            <a:extLst>
              <a:ext uri="{FF2B5EF4-FFF2-40B4-BE49-F238E27FC236}">
                <a16:creationId xmlns:a16="http://schemas.microsoft.com/office/drawing/2014/main" id="{BF83B9E1-5DB5-41CA-A155-FF9E1CAC6FFB}"/>
              </a:ext>
            </a:extLst>
          </p:cNvPr>
          <p:cNvGrpSpPr>
            <a:grpSpLocks/>
          </p:cNvGrpSpPr>
          <p:nvPr/>
        </p:nvGrpSpPr>
        <p:grpSpPr bwMode="auto">
          <a:xfrm>
            <a:off x="179388" y="1011071"/>
            <a:ext cx="8434008" cy="2565663"/>
            <a:chOff x="179512" y="939288"/>
            <a:chExt cx="8434473" cy="2565565"/>
          </a:xfrm>
        </p:grpSpPr>
        <p:pic>
          <p:nvPicPr>
            <p:cNvPr id="23560" name="Picture 17">
              <a:extLst>
                <a:ext uri="{FF2B5EF4-FFF2-40B4-BE49-F238E27FC236}">
                  <a16:creationId xmlns:a16="http://schemas.microsoft.com/office/drawing/2014/main" id="{D5B38AC4-74C2-4DC0-82A6-9B1B451A9E3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9512" y="980728"/>
              <a:ext cx="1609725" cy="2524125"/>
            </a:xfrm>
            <a:prstGeom prst="rect">
              <a:avLst/>
            </a:prstGeom>
            <a:noFill/>
            <a:ln>
              <a:noFill/>
            </a:ln>
            <a:effectLst>
              <a:outerShdw dist="107933" dir="2700000" algn="ctr" rotWithShape="0">
                <a:srgbClr val="808080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pic>
        <p:pic>
          <p:nvPicPr>
            <p:cNvPr id="23561" name="Picture 24">
              <a:extLst>
                <a:ext uri="{FF2B5EF4-FFF2-40B4-BE49-F238E27FC236}">
                  <a16:creationId xmlns:a16="http://schemas.microsoft.com/office/drawing/2014/main" id="{9530AE08-C017-407E-90E9-436AFE8D7CE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23728" y="939288"/>
              <a:ext cx="1482424" cy="2556458"/>
            </a:xfrm>
            <a:prstGeom prst="rect">
              <a:avLst/>
            </a:prstGeom>
            <a:noFill/>
            <a:ln>
              <a:noFill/>
            </a:ln>
            <a:effectLst>
              <a:outerShdw dist="107763" dir="2700000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3562" name="Picture 15" descr="Image result for david cameron">
              <a:extLst>
                <a:ext uri="{FF2B5EF4-FFF2-40B4-BE49-F238E27FC236}">
                  <a16:creationId xmlns:a16="http://schemas.microsoft.com/office/drawing/2014/main" id="{D8EB288E-BB80-41CB-8573-E5922AF3C7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23928" y="1326412"/>
              <a:ext cx="2281436" cy="17110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3563" name="Picture 17" descr="Image result for theresa may">
              <a:extLst>
                <a:ext uri="{FF2B5EF4-FFF2-40B4-BE49-F238E27FC236}">
                  <a16:creationId xmlns:a16="http://schemas.microsoft.com/office/drawing/2014/main" id="{6A3A2351-3136-4C95-850A-B85F06B22D7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74541" y="1371233"/>
              <a:ext cx="2239444" cy="15020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2" name="Imagen 2" descr="Persona con traje y corbata&#10;&#10;Descripción generada automáticamente">
            <a:extLst>
              <a:ext uri="{FF2B5EF4-FFF2-40B4-BE49-F238E27FC236}">
                <a16:creationId xmlns:a16="http://schemas.microsoft.com/office/drawing/2014/main" id="{2A97E22D-F4D2-C3DF-5763-7EE3FC55C7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30344" y="3978743"/>
            <a:ext cx="2743200" cy="2055838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1">
            <a:extLst>
              <a:ext uri="{FF2B5EF4-FFF2-40B4-BE49-F238E27FC236}">
                <a16:creationId xmlns:a16="http://schemas.microsoft.com/office/drawing/2014/main" id="{5F987AC6-2212-4B8D-A0DD-D0FC2C67E5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7934" y="222250"/>
            <a:ext cx="6618543" cy="648512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wrap="square" lIns="90000" tIns="46800" rIns="90000" bIns="46800" anchor="t">
            <a:spAutoFit/>
          </a:bodyPr>
          <a:lstStyle/>
          <a:p>
            <a:pPr algn="ctr">
              <a:lnSpc>
                <a:spcPct val="100000"/>
              </a:lnSpc>
              <a:spcBef>
                <a:spcPts val="22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600" i="0" err="1">
                <a:solidFill>
                  <a:srgbClr val="000000"/>
                </a:solidFill>
                <a:latin typeface="Arial"/>
                <a:cs typeface="Lucida Sans Unicode"/>
              </a:rPr>
              <a:t>Cómo</a:t>
            </a:r>
            <a:r>
              <a:rPr lang="en-GB" sz="3600" i="0">
                <a:solidFill>
                  <a:srgbClr val="000000"/>
                </a:solidFill>
                <a:latin typeface="Arial"/>
                <a:cs typeface="Lucida Sans Unicode"/>
              </a:rPr>
              <a:t> Boris </a:t>
            </a:r>
            <a:r>
              <a:rPr lang="en-GB" sz="3600" i="0" err="1">
                <a:solidFill>
                  <a:srgbClr val="000000"/>
                </a:solidFill>
                <a:latin typeface="Arial"/>
                <a:cs typeface="Lucida Sans Unicode"/>
              </a:rPr>
              <a:t>perdió</a:t>
            </a:r>
            <a:r>
              <a:rPr lang="en-GB" sz="3600" i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sz="3600" i="0" err="1">
                <a:solidFill>
                  <a:srgbClr val="000000"/>
                </a:solidFill>
                <a:latin typeface="Arial"/>
                <a:cs typeface="Lucida Sans Unicode"/>
              </a:rPr>
              <a:t>su</a:t>
            </a:r>
            <a:r>
              <a:rPr lang="en-GB" sz="3600" i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sz="3600">
                <a:solidFill>
                  <a:srgbClr val="000000"/>
                </a:solidFill>
                <a:latin typeface="Arial"/>
                <a:cs typeface="Lucida Sans Unicode"/>
              </a:rPr>
              <a:t>mojo</a:t>
            </a:r>
            <a:endParaRPr lang="en-GB" sz="36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5" name="Text Box 2">
            <a:extLst>
              <a:ext uri="{FF2B5EF4-FFF2-40B4-BE49-F238E27FC236}">
                <a16:creationId xmlns:a16="http://schemas.microsoft.com/office/drawing/2014/main" id="{8B9E3111-7DFB-4594-9FB2-6516529531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382303"/>
            <a:ext cx="7924800" cy="4634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marL="457200" indent="-457200">
              <a:lnSpc>
                <a:spcPct val="100000"/>
              </a:lnSpc>
              <a:spcBef>
                <a:spcPts val="1750"/>
              </a:spcBef>
              <a:buFont typeface="Arial" panose="02020603050405020304" pitchFamily="18" charset="0"/>
              <a:buChar char="•"/>
            </a:pP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Covid + cuesta del Brexit + </a:t>
            </a:r>
            <a:r>
              <a:rPr lang="en-GB" altLang="es-MX" sz="2800" dirty="0" err="1">
                <a:solidFill>
                  <a:srgbClr val="000000"/>
                </a:solidFill>
                <a:latin typeface="Arial"/>
                <a:cs typeface="Lucida Sans Unicode"/>
              </a:rPr>
              <a:t>partygate</a:t>
            </a:r>
            <a:endParaRPr lang="en-GB" altLang="es-MX" sz="2800" dirty="0">
              <a:solidFill>
                <a:srgbClr val="000000"/>
              </a:solidFill>
              <a:latin typeface="Arial"/>
              <a:cs typeface="Lucida Sans Unicode"/>
            </a:endParaRPr>
          </a:p>
          <a:p>
            <a:pPr marL="457200" indent="-457200">
              <a:lnSpc>
                <a:spcPct val="100000"/>
              </a:lnSpc>
              <a:spcBef>
                <a:spcPts val="1750"/>
              </a:spcBef>
              <a:buFont typeface="Arial" panose="02020603050405020304" pitchFamily="18" charset="0"/>
              <a:buChar char="•"/>
            </a:pP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Hay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límites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al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estilo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populista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¿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cómo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 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fue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que 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los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alcanzó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?</a:t>
            </a:r>
          </a:p>
          <a:p>
            <a:pPr marL="1200150" lvl="1" indent="-457200">
              <a:lnSpc>
                <a:spcPct val="100000"/>
              </a:lnSpc>
              <a:spcBef>
                <a:spcPts val="1750"/>
              </a:spcBef>
              <a:buFont typeface="Arial" panose="02020603050405020304" pitchFamily="18" charset="0"/>
              <a:buChar char="•"/>
            </a:pP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E(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triunfo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electoral)</a:t>
            </a:r>
            <a:endParaRPr lang="en-GB" altLang="es-MX" sz="2800" i="0" dirty="0">
              <a:solidFill>
                <a:srgbClr val="000000"/>
              </a:solidFill>
              <a:latin typeface="Arial"/>
            </a:endParaRPr>
          </a:p>
          <a:p>
            <a:pPr marL="1200150" lvl="1" indent="-457200">
              <a:lnSpc>
                <a:spcPct val="100000"/>
              </a:lnSpc>
              <a:spcBef>
                <a:spcPts val="1750"/>
              </a:spcBef>
              <a:buFont typeface="Arial" panose="02020603050405020304" pitchFamily="18" charset="0"/>
              <a:buChar char="•"/>
            </a:pP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AMLO, Trump?</a:t>
            </a:r>
            <a:endParaRPr lang="en-GB" altLang="es-MX" sz="2800" i="0" dirty="0">
              <a:solidFill>
                <a:srgbClr val="000000"/>
              </a:solidFill>
              <a:latin typeface="Arial"/>
            </a:endParaRPr>
          </a:p>
          <a:p>
            <a:pPr marL="457200" indent="-457200">
              <a:lnSpc>
                <a:spcPct val="100000"/>
              </a:lnSpc>
              <a:spcBef>
                <a:spcPts val="1750"/>
              </a:spcBef>
              <a:buFont typeface="Arial" panose="02020603050405020304" pitchFamily="18" charset="0"/>
              <a:buChar char="•"/>
            </a:pP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Junio 2022: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revuelta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br>
              <a:rPr lang="en-US" dirty="0"/>
            </a:b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del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partido</a:t>
            </a:r>
            <a:endParaRPr lang="en-GB" altLang="es-MX" sz="2800" i="0" dirty="0" err="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750"/>
              </a:spcBef>
            </a:pPr>
            <a:endParaRPr lang="es-ES" altLang="es-MX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2" name="Elementos multimedia en línea 1" title="Everything you need to know about the Downing Street party inquiry">
            <a:hlinkClick r:id="" action="ppaction://media"/>
            <a:extLst>
              <a:ext uri="{FF2B5EF4-FFF2-40B4-BE49-F238E27FC236}">
                <a16:creationId xmlns:a16="http://schemas.microsoft.com/office/drawing/2014/main" id="{C21EFB2B-1FCB-48C1-A956-6559DF4E3F8A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4909574" y="3620935"/>
            <a:ext cx="3877187" cy="2403576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E986C8E7-D3D1-463F-8F5C-E511FDE9B770}"/>
              </a:ext>
            </a:extLst>
          </p:cNvPr>
          <p:cNvSpPr txBox="1"/>
          <p:nvPr/>
        </p:nvSpPr>
        <p:spPr>
          <a:xfrm>
            <a:off x="4921045" y="6051755"/>
            <a:ext cx="3913238" cy="6186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1800" i="0" err="1">
                <a:latin typeface="Calibri"/>
                <a:cs typeface="Times New Roman"/>
              </a:rPr>
              <a:t>Everything</a:t>
            </a:r>
            <a:r>
              <a:rPr lang="es-ES" sz="1800" i="0">
                <a:latin typeface="Calibri"/>
                <a:cs typeface="Times New Roman"/>
              </a:rPr>
              <a:t> </a:t>
            </a:r>
            <a:r>
              <a:rPr lang="es-ES" sz="1800" i="0" err="1">
                <a:latin typeface="Calibri"/>
                <a:cs typeface="Times New Roman"/>
              </a:rPr>
              <a:t>you</a:t>
            </a:r>
            <a:r>
              <a:rPr lang="es-ES" sz="1800" i="0">
                <a:latin typeface="Calibri"/>
                <a:cs typeface="Times New Roman"/>
              </a:rPr>
              <a:t> </a:t>
            </a:r>
            <a:r>
              <a:rPr lang="es-ES" sz="1800" i="0" err="1">
                <a:latin typeface="Calibri"/>
                <a:cs typeface="Times New Roman"/>
              </a:rPr>
              <a:t>need</a:t>
            </a:r>
            <a:r>
              <a:rPr lang="es-ES" sz="1800" i="0">
                <a:latin typeface="Calibri"/>
                <a:cs typeface="Times New Roman"/>
              </a:rPr>
              <a:t> </a:t>
            </a:r>
            <a:r>
              <a:rPr lang="es-ES" sz="1800" i="0" err="1">
                <a:latin typeface="Calibri"/>
                <a:cs typeface="Times New Roman"/>
              </a:rPr>
              <a:t>to</a:t>
            </a:r>
            <a:r>
              <a:rPr lang="es-ES" sz="1800" i="0">
                <a:latin typeface="Calibri"/>
                <a:cs typeface="Times New Roman"/>
              </a:rPr>
              <a:t> </a:t>
            </a:r>
            <a:r>
              <a:rPr lang="es-ES" sz="1800" i="0" err="1">
                <a:latin typeface="Calibri"/>
                <a:cs typeface="Times New Roman"/>
              </a:rPr>
              <a:t>know</a:t>
            </a:r>
            <a:r>
              <a:rPr lang="es-ES" sz="1800" i="0">
                <a:latin typeface="Calibri"/>
                <a:cs typeface="Times New Roman"/>
              </a:rPr>
              <a:t> </a:t>
            </a:r>
            <a:r>
              <a:rPr lang="es-ES" sz="1800" i="0" err="1">
                <a:latin typeface="Calibri"/>
                <a:cs typeface="Times New Roman"/>
              </a:rPr>
              <a:t>about</a:t>
            </a:r>
            <a:r>
              <a:rPr lang="es-ES" sz="1800" i="0">
                <a:latin typeface="Calibri"/>
                <a:cs typeface="Times New Roman"/>
              </a:rPr>
              <a:t> </a:t>
            </a:r>
            <a:r>
              <a:rPr lang="es-ES" sz="1800" i="0" err="1">
                <a:latin typeface="Calibri"/>
                <a:cs typeface="Times New Roman"/>
              </a:rPr>
              <a:t>the</a:t>
            </a:r>
            <a:r>
              <a:rPr lang="es-ES" sz="1800" i="0">
                <a:latin typeface="Calibri"/>
                <a:cs typeface="Times New Roman"/>
              </a:rPr>
              <a:t> </a:t>
            </a:r>
            <a:r>
              <a:rPr lang="es-ES" sz="1800" i="0" err="1">
                <a:latin typeface="Calibri"/>
                <a:cs typeface="Times New Roman"/>
              </a:rPr>
              <a:t>Downing</a:t>
            </a:r>
            <a:r>
              <a:rPr lang="es-ES" sz="1800" i="0">
                <a:latin typeface="Calibri"/>
                <a:cs typeface="Times New Roman"/>
              </a:rPr>
              <a:t> Street </a:t>
            </a:r>
            <a:r>
              <a:rPr lang="es-ES" sz="1800" i="0" err="1">
                <a:latin typeface="Calibri"/>
                <a:cs typeface="Times New Roman"/>
              </a:rPr>
              <a:t>party</a:t>
            </a:r>
            <a:r>
              <a:rPr lang="es-ES" sz="1800" i="0">
                <a:latin typeface="Calibri"/>
                <a:cs typeface="Times New Roman"/>
              </a:rPr>
              <a:t> </a:t>
            </a:r>
            <a:r>
              <a:rPr lang="es-ES" sz="1800" i="0" err="1">
                <a:latin typeface="Calibri"/>
                <a:cs typeface="Times New Roman"/>
              </a:rPr>
              <a:t>inquiry</a:t>
            </a:r>
            <a:endParaRPr lang="es-ES" sz="1800">
              <a:latin typeface="Calibri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Entrada de lápiz 5">
                <a:extLst>
                  <a:ext uri="{FF2B5EF4-FFF2-40B4-BE49-F238E27FC236}">
                    <a16:creationId xmlns:a16="http://schemas.microsoft.com/office/drawing/2014/main" id="{0900D4B0-881D-40EA-A790-6C74C87474B8}"/>
                  </a:ext>
                </a:extLst>
              </p14:cNvPr>
              <p14:cNvContentPartPr/>
              <p14:nvPr/>
            </p14:nvContentPartPr>
            <p14:xfrm>
              <a:off x="2096730" y="553065"/>
              <a:ext cx="9524" cy="9524"/>
            </p14:xfrm>
          </p:contentPart>
        </mc:Choice>
        <mc:Fallback xmlns="">
          <p:pic>
            <p:nvPicPr>
              <p:cNvPr id="6" name="Entrada de lápiz 5">
                <a:extLst>
                  <a:ext uri="{FF2B5EF4-FFF2-40B4-BE49-F238E27FC236}">
                    <a16:creationId xmlns:a16="http://schemas.microsoft.com/office/drawing/2014/main" id="{0900D4B0-881D-40EA-A790-6C74C87474B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20530" y="76865"/>
                <a:ext cx="952400" cy="952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050403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ext Box 3">
            <a:extLst>
              <a:ext uri="{FF2B5EF4-FFF2-40B4-BE49-F238E27FC236}">
                <a16:creationId xmlns:a16="http://schemas.microsoft.com/office/drawing/2014/main" id="{FE7A2DF1-662E-4821-B18B-90AC7B553C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800" y="228600"/>
            <a:ext cx="7315200" cy="64928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GB" altLang="es-MX" sz="3600" b="1">
                <a:solidFill>
                  <a:srgbClr val="000000"/>
                </a:solidFill>
                <a:latin typeface="Arial" panose="020B0604020202020204" pitchFamily="34" charset="0"/>
              </a:rPr>
              <a:t>Leadership challenge</a:t>
            </a:r>
            <a:r>
              <a:rPr lang="ar-SA" altLang="es-MX" sz="3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‏</a:t>
            </a:r>
            <a:endParaRPr lang="en-GB" altLang="es-MX" sz="36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31747" name="Text Box 5">
            <a:extLst>
              <a:ext uri="{FF2B5EF4-FFF2-40B4-BE49-F238E27FC236}">
                <a16:creationId xmlns:a16="http://schemas.microsoft.com/office/drawing/2014/main" id="{10C04808-2A2F-41B7-87F2-C836D6B2A2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288" y="1144536"/>
            <a:ext cx="8443912" cy="525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Cada partido tiene sus reglas para remover al líder</a:t>
            </a:r>
          </a:p>
        </p:txBody>
      </p:sp>
      <p:sp>
        <p:nvSpPr>
          <p:cNvPr id="4" name="Text Box 5">
            <a:extLst>
              <a:ext uri="{FF2B5EF4-FFF2-40B4-BE49-F238E27FC236}">
                <a16:creationId xmlns:a16="http://schemas.microsoft.com/office/drawing/2014/main" id="{A229E29F-1E5D-4F5F-BC42-6D7D3586E8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288" y="1807242"/>
            <a:ext cx="8443912" cy="38032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t">
            <a:spAutoFit/>
          </a:bodyPr>
          <a:lstStyle>
            <a:lvl1pPr marL="457200" indent="-4572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Arial" panose="020B0604020202020204" pitchFamily="34" charset="0"/>
              <a:buChar char="•"/>
            </a:pP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Tories: 15% de </a:t>
            </a:r>
            <a:r>
              <a:rPr lang="en-GB" altLang="es-MX" sz="2800" dirty="0">
                <a:solidFill>
                  <a:srgbClr val="000000"/>
                </a:solidFill>
                <a:latin typeface="Arial"/>
                <a:cs typeface="Lucida Sans Unicode"/>
              </a:rPr>
              <a:t>backbenchers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pueden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pedir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voto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para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remplazar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al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líder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(cartas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confidenciales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al </a:t>
            </a:r>
            <a:r>
              <a:rPr lang="en-GB" altLang="es-MX" sz="2800" dirty="0">
                <a:solidFill>
                  <a:srgbClr val="000000"/>
                </a:solidFill>
                <a:latin typeface="Arial"/>
                <a:cs typeface="Lucida Sans Unicode"/>
              </a:rPr>
              <a:t>1922 Committee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) </a:t>
            </a:r>
            <a:endParaRPr lang="en-GB" altLang="es-MX" sz="2800" i="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ts val="1750"/>
              </a:spcBef>
              <a:buFont typeface="Arial" panose="020B0604020202020204" pitchFamily="34" charset="0"/>
              <a:buChar char="•"/>
            </a:pP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Ocurrió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el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12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dic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2018 contra May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por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 no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lograr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negociar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el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divorcio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con la UE</a:t>
            </a:r>
          </a:p>
          <a:p>
            <a:pPr>
              <a:lnSpc>
                <a:spcPct val="100000"/>
              </a:lnSpc>
              <a:spcBef>
                <a:spcPts val="1750"/>
              </a:spcBef>
              <a:buFont typeface="Arial" panose="020B0604020202020204" pitchFamily="34" charset="0"/>
              <a:buChar char="•"/>
            </a:pP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El golpe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fracasó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: 200 MPs la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apoyaron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vs 117</a:t>
            </a:r>
          </a:p>
          <a:p>
            <a:pPr>
              <a:lnSpc>
                <a:spcPct val="100000"/>
              </a:lnSpc>
              <a:spcBef>
                <a:spcPts val="1750"/>
              </a:spcBef>
              <a:buFont typeface="Arial" panose="020B0604020202020204" pitchFamily="34" charset="0"/>
              <a:buChar char="•"/>
            </a:pP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Debe pasar un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año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hasta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siguiente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dirty="0">
                <a:solidFill>
                  <a:srgbClr val="000000"/>
                </a:solidFill>
                <a:latin typeface="Arial"/>
                <a:cs typeface="Lucida Sans Unicode"/>
              </a:rPr>
              <a:t>challenge</a:t>
            </a:r>
          </a:p>
        </p:txBody>
      </p:sp>
      <p:sp>
        <p:nvSpPr>
          <p:cNvPr id="5" name="Text Box 5">
            <a:extLst>
              <a:ext uri="{FF2B5EF4-FFF2-40B4-BE49-F238E27FC236}">
                <a16:creationId xmlns:a16="http://schemas.microsoft.com/office/drawing/2014/main" id="{6BA43DCE-DE13-43D2-B47C-32A73AF599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288" y="5681202"/>
            <a:ext cx="8443912" cy="955675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750"/>
              </a:spcBef>
              <a:defRPr/>
            </a:pPr>
            <a:r>
              <a:rPr lang="en-GB" altLang="es-MX" sz="2800" i="0">
                <a:solidFill>
                  <a:srgbClr val="000000"/>
                </a:solidFill>
                <a:latin typeface="Arial" charset="0"/>
              </a:rPr>
              <a:t>El </a:t>
            </a:r>
            <a:r>
              <a:rPr lang="en-GB" altLang="es-MX" sz="2800" i="0" err="1">
                <a:solidFill>
                  <a:srgbClr val="000000"/>
                </a:solidFill>
                <a:latin typeface="Arial" charset="0"/>
              </a:rPr>
              <a:t>predominio</a:t>
            </a:r>
            <a:r>
              <a:rPr lang="en-GB" altLang="es-MX" sz="2800" i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GB" altLang="es-MX" sz="2800" i="0" err="1">
                <a:solidFill>
                  <a:srgbClr val="000000"/>
                </a:solidFill>
                <a:latin typeface="Arial" charset="0"/>
              </a:rPr>
              <a:t>es</a:t>
            </a:r>
            <a:r>
              <a:rPr lang="en-GB" altLang="es-MX" sz="2800" i="0">
                <a:solidFill>
                  <a:srgbClr val="000000"/>
                </a:solidFill>
                <a:latin typeface="Arial" charset="0"/>
              </a:rPr>
              <a:t> un </a:t>
            </a:r>
            <a:r>
              <a:rPr lang="en-GB" altLang="es-MX" sz="2800" i="0" err="1">
                <a:solidFill>
                  <a:srgbClr val="000000"/>
                </a:solidFill>
                <a:latin typeface="Arial" charset="0"/>
              </a:rPr>
              <a:t>juego</a:t>
            </a:r>
            <a:r>
              <a:rPr lang="en-GB" altLang="es-MX" sz="2800" i="0">
                <a:solidFill>
                  <a:srgbClr val="000000"/>
                </a:solidFill>
                <a:latin typeface="Arial" charset="0"/>
              </a:rPr>
              <a:t> de </a:t>
            </a:r>
            <a:r>
              <a:rPr lang="en-GB" altLang="es-MX" sz="2800" i="0" err="1">
                <a:solidFill>
                  <a:srgbClr val="000000"/>
                </a:solidFill>
                <a:latin typeface="Arial" charset="0"/>
              </a:rPr>
              <a:t>equilibrios</a:t>
            </a:r>
            <a:r>
              <a:rPr lang="en-GB" altLang="es-MX" sz="2800" i="0">
                <a:solidFill>
                  <a:srgbClr val="000000"/>
                </a:solidFill>
                <a:latin typeface="Arial" charset="0"/>
              </a:rPr>
              <a:t> </a:t>
            </a:r>
            <a:br>
              <a:rPr lang="en-GB" altLang="es-MX" sz="2800" i="0">
                <a:solidFill>
                  <a:srgbClr val="000000"/>
                </a:solidFill>
                <a:latin typeface="Arial" charset="0"/>
              </a:rPr>
            </a:br>
            <a:r>
              <a:rPr lang="en-GB" altLang="es-MX" sz="2800" i="0">
                <a:solidFill>
                  <a:srgbClr val="000000"/>
                </a:solidFill>
                <a:latin typeface="Arial" charset="0"/>
              </a:rPr>
              <a:t>y </a:t>
            </a:r>
            <a:r>
              <a:rPr lang="en-GB" altLang="es-MX" sz="2800" i="0" err="1">
                <a:solidFill>
                  <a:srgbClr val="000000"/>
                </a:solidFill>
                <a:latin typeface="Arial" charset="0"/>
              </a:rPr>
              <a:t>anticipaciones</a:t>
            </a:r>
            <a:r>
              <a:rPr lang="en-GB" altLang="es-MX" sz="2800" i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GB" altLang="es-MX" sz="2800" i="0" err="1">
                <a:solidFill>
                  <a:srgbClr val="000000"/>
                </a:solidFill>
                <a:latin typeface="Arial" charset="0"/>
              </a:rPr>
              <a:t>mutuas</a:t>
            </a:r>
            <a:endParaRPr lang="en-GB" altLang="es-MX" sz="2800" i="0">
              <a:solidFill>
                <a:srgbClr val="000000"/>
              </a:solidFill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utoUpdateAnimBg="0"/>
      <p:bldP spid="5" grpId="0" animBg="1" autoUpdateAnimBg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AutoShape 4" descr="vote-no-confid.png">
            <a:extLst>
              <a:ext uri="{FF2B5EF4-FFF2-40B4-BE49-F238E27FC236}">
                <a16:creationId xmlns:a16="http://schemas.microsoft.com/office/drawing/2014/main" id="{C67FA0E9-5B82-42F4-A13F-08CC0DA7BF2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68275" y="-173038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endParaRPr lang="es-MX" altLang="es-MX"/>
          </a:p>
        </p:txBody>
      </p:sp>
      <p:pic>
        <p:nvPicPr>
          <p:cNvPr id="37891" name="Picture 5">
            <a:extLst>
              <a:ext uri="{FF2B5EF4-FFF2-40B4-BE49-F238E27FC236}">
                <a16:creationId xmlns:a16="http://schemas.microsoft.com/office/drawing/2014/main" id="{455998AC-E9E7-49AF-8F1E-6254B9EAC8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8175" y="0"/>
            <a:ext cx="546417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892" name="AutoShape 5">
            <a:hlinkClick r:id="" action="ppaction://hlinkshowjump?jump=lastslideviewed"/>
            <a:extLst>
              <a:ext uri="{FF2B5EF4-FFF2-40B4-BE49-F238E27FC236}">
                <a16:creationId xmlns:a16="http://schemas.microsoft.com/office/drawing/2014/main" id="{36B9940B-559A-44EC-8710-BD9725187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8200" y="6096000"/>
            <a:ext cx="533400" cy="457200"/>
          </a:xfrm>
          <a:prstGeom prst="actionButtonReturn">
            <a:avLst/>
          </a:prstGeom>
          <a:solidFill>
            <a:srgbClr val="B2B2B2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endParaRPr lang="es-MX" altLang="es-MX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3">
            <a:extLst>
              <a:ext uri="{FF2B5EF4-FFF2-40B4-BE49-F238E27FC236}">
                <a16:creationId xmlns:a16="http://schemas.microsoft.com/office/drawing/2014/main" id="{9FF6ABE5-FC75-86A7-A67A-AA504D2FE3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800" y="228600"/>
            <a:ext cx="7315200" cy="64928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GB" altLang="es-MX" sz="3600" b="1" dirty="0">
                <a:solidFill>
                  <a:srgbClr val="000000"/>
                </a:solidFill>
                <a:latin typeface="Arial"/>
                <a:cs typeface="Lucida Sans Unicode"/>
              </a:rPr>
              <a:t>Challenge</a:t>
            </a:r>
            <a:r>
              <a:rPr lang="en-GB" altLang="es-MX" sz="3600" b="1" i="0" dirty="0">
                <a:solidFill>
                  <a:srgbClr val="000000"/>
                </a:solidFill>
                <a:latin typeface="Arial"/>
                <a:cs typeface="Lucida Sans Unicode"/>
              </a:rPr>
              <a:t> de </a:t>
            </a:r>
            <a:r>
              <a:rPr lang="en-GB" altLang="es-MX" sz="3600" b="1" i="0" err="1">
                <a:solidFill>
                  <a:srgbClr val="000000"/>
                </a:solidFill>
                <a:latin typeface="Arial"/>
                <a:cs typeface="Lucida Sans Unicode"/>
              </a:rPr>
              <a:t>Laboristas</a:t>
            </a:r>
            <a:r>
              <a:rPr lang="ar-SA" altLang="es-MX" sz="3600" dirty="0">
                <a:solidFill>
                  <a:srgbClr val="000000"/>
                </a:solidFill>
                <a:latin typeface="Arial"/>
                <a:cs typeface="Arial"/>
              </a:rPr>
              <a:t>‏</a:t>
            </a:r>
            <a:endParaRPr lang="en-GB" altLang="es-MX" sz="36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7" name="Text Box 5">
            <a:extLst>
              <a:ext uri="{FF2B5EF4-FFF2-40B4-BE49-F238E27FC236}">
                <a16:creationId xmlns:a16="http://schemas.microsoft.com/office/drawing/2014/main" id="{5EE431E5-DBA1-A23F-97AD-6EA9EADB2B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288" y="1144536"/>
            <a:ext cx="8443912" cy="5254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</a:pP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Último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en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2016,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tras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referéndum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del Brexit</a:t>
            </a:r>
          </a:p>
        </p:txBody>
      </p:sp>
      <p:sp>
        <p:nvSpPr>
          <p:cNvPr id="9" name="Text Box 5">
            <a:extLst>
              <a:ext uri="{FF2B5EF4-FFF2-40B4-BE49-F238E27FC236}">
                <a16:creationId xmlns:a16="http://schemas.microsoft.com/office/drawing/2014/main" id="{AA9354A6-4671-1C67-C87F-AB65C53C17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288" y="1807242"/>
            <a:ext cx="8443912" cy="2710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t">
            <a:spAutoFit/>
          </a:bodyPr>
          <a:lstStyle>
            <a:lvl1pPr marL="457200" indent="-4572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Arial" panose="020B0604020202020204" pitchFamily="34" charset="0"/>
              <a:buChar char="•"/>
            </a:pP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Corbyn no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hizo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campaña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pro-stay </a:t>
            </a:r>
            <a:endParaRPr lang="en-GB" altLang="es-MX" sz="2800" i="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ts val="1750"/>
              </a:spcBef>
              <a:buFont typeface="Arial" panose="020B0604020202020204" pitchFamily="34" charset="0"/>
              <a:buChar char="•"/>
            </a:pP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Reglas Labour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piden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voto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&gt;20% de sus MPs (172 vs 40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en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junio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)</a:t>
            </a:r>
            <a:endParaRPr lang="en-GB" dirty="0"/>
          </a:p>
          <a:p>
            <a:pPr>
              <a:lnSpc>
                <a:spcPct val="100000"/>
              </a:lnSpc>
              <a:spcBef>
                <a:spcPts val="1750"/>
              </a:spcBef>
              <a:buFont typeface="Arial" panose="020B0604020202020204" pitchFamily="34" charset="0"/>
              <a:buChar char="•"/>
            </a:pP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Sigue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una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elección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entre la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militancia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b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</a:b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(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cientos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de miles se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afiliaron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a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última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hora)</a:t>
            </a:r>
            <a:endParaRPr lang="en-GB" altLang="es-MX" sz="2800" dirty="0">
              <a:solidFill>
                <a:srgbClr val="000000"/>
              </a:solidFill>
              <a:latin typeface="Arial"/>
              <a:cs typeface="Lucida Sans Unicode"/>
            </a:endParaRPr>
          </a:p>
        </p:txBody>
      </p:sp>
      <p:grpSp>
        <p:nvGrpSpPr>
          <p:cNvPr id="12" name="Grupo 11">
            <a:extLst>
              <a:ext uri="{FF2B5EF4-FFF2-40B4-BE49-F238E27FC236}">
                <a16:creationId xmlns:a16="http://schemas.microsoft.com/office/drawing/2014/main" id="{CA46F9ED-B6F3-0ADF-4474-7796FCC7E6B6}"/>
              </a:ext>
            </a:extLst>
          </p:cNvPr>
          <p:cNvGrpSpPr/>
          <p:nvPr/>
        </p:nvGrpSpPr>
        <p:grpSpPr>
          <a:xfrm>
            <a:off x="940081" y="4556555"/>
            <a:ext cx="8068566" cy="2295525"/>
            <a:chOff x="940081" y="4556555"/>
            <a:chExt cx="8068566" cy="2295525"/>
          </a:xfrm>
        </p:grpSpPr>
        <p:pic>
          <p:nvPicPr>
            <p:cNvPr id="3" name="Imagen 2">
              <a:extLst>
                <a:ext uri="{FF2B5EF4-FFF2-40B4-BE49-F238E27FC236}">
                  <a16:creationId xmlns:a16="http://schemas.microsoft.com/office/drawing/2014/main" id="{1E0A1E61-AC7E-0F4B-3C2B-241AB728329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89222" y="4556555"/>
              <a:ext cx="3019425" cy="2295525"/>
            </a:xfrm>
            <a:prstGeom prst="rect">
              <a:avLst/>
            </a:prstGeom>
          </p:spPr>
        </p:pic>
        <p:sp>
          <p:nvSpPr>
            <p:cNvPr id="11" name="Text Box 5">
              <a:extLst>
                <a:ext uri="{FF2B5EF4-FFF2-40B4-BE49-F238E27FC236}">
                  <a16:creationId xmlns:a16="http://schemas.microsoft.com/office/drawing/2014/main" id="{47151800-395E-ABAC-C217-4FCF113BC82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40081" y="5264595"/>
              <a:ext cx="4683763" cy="525401"/>
            </a:xfrm>
            <a:prstGeom prst="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</p:spPr>
          <p:txBody>
            <a:bodyPr wrap="square" lIns="90000" tIns="46800" rIns="90000" bIns="46800" anchor="t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itchFamily="18" charset="0"/>
                  <a:ea typeface="Lucida Sans Unicode" pitchFamily="34" charset="0"/>
                  <a:cs typeface="Lucida Sans Unicode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itchFamily="18" charset="0"/>
                  <a:ea typeface="Lucida Sans Unicode" pitchFamily="34" charset="0"/>
                  <a:cs typeface="Lucida Sans Unicode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itchFamily="18" charset="0"/>
                  <a:ea typeface="Lucida Sans Unicode" pitchFamily="34" charset="0"/>
                  <a:cs typeface="Lucida Sans Unicode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itchFamily="18" charset="0"/>
                  <a:ea typeface="Lucida Sans Unicode" pitchFamily="34" charset="0"/>
                  <a:cs typeface="Lucida Sans Unicode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itchFamily="18" charset="0"/>
                  <a:ea typeface="Lucida Sans Unicode" pitchFamily="34" charset="0"/>
                  <a:cs typeface="Lucida Sans Unicode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itchFamily="18" charset="0"/>
                  <a:ea typeface="Lucida Sans Unicode" pitchFamily="34" charset="0"/>
                  <a:cs typeface="Lucida Sans Unicode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itchFamily="18" charset="0"/>
                  <a:ea typeface="Lucida Sans Unicode" pitchFamily="34" charset="0"/>
                  <a:cs typeface="Lucida Sans Unicode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itchFamily="18" charset="0"/>
                  <a:ea typeface="Lucida Sans Unicode" pitchFamily="34" charset="0"/>
                  <a:cs typeface="Lucida Sans Unicode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itchFamily="18" charset="0"/>
                  <a:ea typeface="Lucida Sans Unicode" pitchFamily="34" charset="0"/>
                  <a:cs typeface="Lucida Sans Unicode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ts val="1750"/>
                </a:spcBef>
                <a:defRPr/>
              </a:pPr>
              <a:r>
                <a:rPr lang="en-GB" altLang="es-MX" sz="2800" i="0" dirty="0">
                  <a:solidFill>
                    <a:srgbClr val="000000"/>
                  </a:solidFill>
                  <a:latin typeface="Arial"/>
                  <a:cs typeface="Lucida Sans Unicode"/>
                </a:rPr>
                <a:t>62% vs 38%</a:t>
              </a:r>
              <a:endParaRPr lang="en-GB" altLang="es-MX" sz="2800" i="0" dirty="0">
                <a:solidFill>
                  <a:srgbClr val="000000"/>
                </a:solidFill>
                <a:latin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12052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utoUpdateAnimBg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ext Box 1">
            <a:extLst>
              <a:ext uri="{FF2B5EF4-FFF2-40B4-BE49-F238E27FC236}">
                <a16:creationId xmlns:a16="http://schemas.microsoft.com/office/drawing/2014/main" id="{3B0C34E8-A70E-4FBE-A78F-A72A55F62A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" y="1866900"/>
            <a:ext cx="7620000" cy="309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En el modelo Westminster </a:t>
            </a:r>
          </a:p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(</a:t>
            </a:r>
            <a:r>
              <a:rPr lang="en-GB" altLang="es-MX" sz="2800" b="1" i="0">
                <a:solidFill>
                  <a:schemeClr val="accent2"/>
                </a:solidFill>
                <a:latin typeface="Arial" panose="020B0604020202020204" pitchFamily="34" charset="0"/>
              </a:rPr>
              <a:t>1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) partidos disciplinados con su líder y</a:t>
            </a: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(</a:t>
            </a:r>
            <a:r>
              <a:rPr lang="en-GB" altLang="es-MX" sz="2800" b="1" i="0">
                <a:solidFill>
                  <a:srgbClr val="FF0000"/>
                </a:solidFill>
                <a:latin typeface="Arial" panose="020B0604020202020204" pitchFamily="34" charset="0"/>
              </a:rPr>
              <a:t>2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) el líder del partido mayoritario es PM</a:t>
            </a:r>
          </a:p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Por tanto el gabinete (el ejecutivo) domina al Parlamento (aunque éste pueda censurarlo y tomar rehén la legislación)</a:t>
            </a:r>
            <a:r>
              <a:rPr lang="ar-SA" altLang="es-MX" sz="2800" i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‏</a:t>
            </a:r>
            <a:endParaRPr lang="en-GB" altLang="es-MX" sz="2800" i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9458" name="Text Box 2">
            <a:extLst>
              <a:ext uri="{FF2B5EF4-FFF2-40B4-BE49-F238E27FC236}">
                <a16:creationId xmlns:a16="http://schemas.microsoft.com/office/drawing/2014/main" id="{62175B73-793B-49F6-BE82-963C64B545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0450" y="222250"/>
            <a:ext cx="7169150" cy="579438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Bases para el dominio del gabinete</a:t>
            </a:r>
          </a:p>
        </p:txBody>
      </p:sp>
      <p:sp>
        <p:nvSpPr>
          <p:cNvPr id="19459" name="Text Box 3">
            <a:extLst>
              <a:ext uri="{FF2B5EF4-FFF2-40B4-BE49-F238E27FC236}">
                <a16:creationId xmlns:a16="http://schemas.microsoft.com/office/drawing/2014/main" id="{882ADEDB-1688-4D6A-9CD7-8E4BEF149B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8800" y="5638800"/>
            <a:ext cx="5486400" cy="519113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175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2800" i="0">
                <a:solidFill>
                  <a:srgbClr val="000000"/>
                </a:solidFill>
                <a:latin typeface="Arial" charset="0"/>
              </a:rPr>
              <a:t>¿Hay límites?  ¿Dónde están?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59" grpId="0" animBg="1" autoUpdateAnimBg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>
            <a:extLst>
              <a:ext uri="{FF2B5EF4-FFF2-40B4-BE49-F238E27FC236}">
                <a16:creationId xmlns:a16="http://schemas.microsoft.com/office/drawing/2014/main" id="{DE1C5651-DA75-402F-9E74-4C85BA58BF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0050" y="222250"/>
            <a:ext cx="5949950" cy="587375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El </a:t>
            </a:r>
            <a:r>
              <a:rPr lang="en-GB" sz="3200" i="0" err="1">
                <a:solidFill>
                  <a:srgbClr val="000000"/>
                </a:solidFill>
                <a:latin typeface="Arial" charset="0"/>
              </a:rPr>
              <a:t>referéndum</a:t>
            </a:r>
            <a:r>
              <a:rPr lang="en-GB" sz="3200" i="0">
                <a:solidFill>
                  <a:srgbClr val="000000"/>
                </a:solidFill>
                <a:latin typeface="Arial" charset="0"/>
              </a:rPr>
              <a:t> de 2016</a:t>
            </a:r>
            <a:endParaRPr lang="en-GB" sz="32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" name="Text Box 7">
            <a:extLst>
              <a:ext uri="{FF2B5EF4-FFF2-40B4-BE49-F238E27FC236}">
                <a16:creationId xmlns:a16="http://schemas.microsoft.com/office/drawing/2014/main" id="{20163E48-E15D-4540-9D56-518EBB9003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4350" y="1052513"/>
            <a:ext cx="8305800" cy="95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-Dos facciones Cons. Party: </a:t>
            </a: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librecambistas vs proteccionistas</a:t>
            </a:r>
          </a:p>
        </p:txBody>
      </p:sp>
      <p:sp>
        <p:nvSpPr>
          <p:cNvPr id="4" name="Text Box 7">
            <a:extLst>
              <a:ext uri="{FF2B5EF4-FFF2-40B4-BE49-F238E27FC236}">
                <a16:creationId xmlns:a16="http://schemas.microsoft.com/office/drawing/2014/main" id="{20BCFF7A-3CDF-4FC4-864F-4C5D944587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750" y="2133600"/>
            <a:ext cx="8305800" cy="1617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-En 2015, Cameron quiso acallar a la facción </a:t>
            </a:r>
            <a:r>
              <a:rPr lang="en-GB" altLang="es-MX" sz="2800">
                <a:solidFill>
                  <a:srgbClr val="000000"/>
                </a:solidFill>
                <a:latin typeface="Arial" panose="020B0604020202020204" pitchFamily="34" charset="0"/>
              </a:rPr>
              <a:t>Brexit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de una vez por todas (como hizo con Escocia)</a:t>
            </a:r>
          </a:p>
          <a:p>
            <a:pPr algn="r"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Se precipitó…</a:t>
            </a:r>
          </a:p>
        </p:txBody>
      </p:sp>
      <p:pic>
        <p:nvPicPr>
          <p:cNvPr id="60418" name="Picture 2" descr="Chart showing MPs backing the leave or remain camps">
            <a:extLst>
              <a:ext uri="{FF2B5EF4-FFF2-40B4-BE49-F238E27FC236}">
                <a16:creationId xmlns:a16="http://schemas.microsoft.com/office/drawing/2014/main" id="{C01CAB18-ECE0-4768-9465-61BB9FC1CF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900" y="3141663"/>
            <a:ext cx="4983163" cy="3449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5" name="4 Tabla">
            <a:extLst>
              <a:ext uri="{FF2B5EF4-FFF2-40B4-BE49-F238E27FC236}">
                <a16:creationId xmlns:a16="http://schemas.microsoft.com/office/drawing/2014/main" id="{23209A9B-4441-4D5C-B022-E8110E1DF943}"/>
              </a:ext>
            </a:extLst>
          </p:cNvPr>
          <p:cNvGraphicFramePr>
            <a:graphicFrameLocks noGrp="1"/>
          </p:cNvGraphicFramePr>
          <p:nvPr/>
        </p:nvGraphicFramePr>
        <p:xfrm>
          <a:off x="5864225" y="3829050"/>
          <a:ext cx="2974976" cy="10366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74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874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18319">
                <a:tc>
                  <a:txBody>
                    <a:bodyPr/>
                    <a:lstStyle/>
                    <a:p>
                      <a:pPr algn="ctr"/>
                      <a:r>
                        <a:rPr lang="es-MX" sz="280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Remain</a:t>
                      </a:r>
                      <a:endParaRPr lang="es-MX" sz="28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734" marB="45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Leave</a:t>
                      </a:r>
                      <a:endParaRPr lang="es-MX" sz="28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734" marB="45734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8319">
                <a:tc>
                  <a:txBody>
                    <a:bodyPr/>
                    <a:lstStyle/>
                    <a:p>
                      <a:pPr algn="ctr"/>
                      <a:r>
                        <a:rPr lang="es-MX" sz="2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48</a:t>
                      </a:r>
                    </a:p>
                  </a:txBody>
                  <a:tcPr marT="45734" marB="45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52</a:t>
                      </a:r>
                    </a:p>
                  </a:txBody>
                  <a:tcPr marT="45734" marB="45734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Text Box 7">
            <a:extLst>
              <a:ext uri="{FF2B5EF4-FFF2-40B4-BE49-F238E27FC236}">
                <a16:creationId xmlns:a16="http://schemas.microsoft.com/office/drawing/2014/main" id="{61BDEB43-E08A-49B0-85EE-7C7FAB3235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70563" y="5518150"/>
            <a:ext cx="3194050" cy="95567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750"/>
              </a:spcBef>
              <a:buFont typeface="Garamond" pitchFamily="18" charset="0"/>
              <a:buNone/>
              <a:defRPr/>
            </a:pPr>
            <a:r>
              <a:rPr lang="en-GB" altLang="es-MX" sz="2800" i="0">
                <a:solidFill>
                  <a:srgbClr val="000000"/>
                </a:solidFill>
                <a:latin typeface="Arial" charset="0"/>
              </a:rPr>
              <a:t>¿Bases de la </a:t>
            </a:r>
            <a:r>
              <a:rPr lang="en-GB" altLang="es-MX" sz="2800" i="0" err="1">
                <a:solidFill>
                  <a:srgbClr val="000000"/>
                </a:solidFill>
                <a:latin typeface="Arial" charset="0"/>
              </a:rPr>
              <a:t>unidad</a:t>
            </a:r>
            <a:r>
              <a:rPr lang="en-GB" altLang="es-MX" sz="2800" i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GB" altLang="es-MX" sz="2800" i="0" err="1">
                <a:solidFill>
                  <a:srgbClr val="000000"/>
                </a:solidFill>
                <a:latin typeface="Arial" charset="0"/>
              </a:rPr>
              <a:t>partidista</a:t>
            </a:r>
            <a:r>
              <a:rPr lang="en-GB" altLang="es-MX" sz="2800" i="0">
                <a:solidFill>
                  <a:srgbClr val="000000"/>
                </a:solidFill>
                <a:latin typeface="Arial" charset="0"/>
              </a:rPr>
              <a:t>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utoUpdateAnimBg="0"/>
      <p:bldP spid="4" grpId="0" autoUpdateAnimBg="0"/>
      <p:bldP spid="7" grpId="0" animBg="1" autoUpdateAnimBg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3">
            <a:extLst>
              <a:ext uri="{FF2B5EF4-FFF2-40B4-BE49-F238E27FC236}">
                <a16:creationId xmlns:a16="http://schemas.microsoft.com/office/drawing/2014/main" id="{9602FA1B-6779-4E71-8EC8-75734716C0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49238"/>
            <a:ext cx="7315200" cy="6359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1 Imagen">
            <a:extLst>
              <a:ext uri="{FF2B5EF4-FFF2-40B4-BE49-F238E27FC236}">
                <a16:creationId xmlns:a16="http://schemas.microsoft.com/office/drawing/2014/main" id="{88D3A9F8-C03E-4C01-BB0C-5B83B9B55F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0830" y="-3873"/>
            <a:ext cx="5385068" cy="68635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>
            <a:extLst>
              <a:ext uri="{FF2B5EF4-FFF2-40B4-BE49-F238E27FC236}">
                <a16:creationId xmlns:a16="http://schemas.microsoft.com/office/drawing/2014/main" id="{425F71FB-4A51-4E87-9C70-68B70E6DAC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0050" y="222250"/>
            <a:ext cx="5949950" cy="587375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 err="1">
                <a:solidFill>
                  <a:srgbClr val="000000"/>
                </a:solidFill>
                <a:latin typeface="Arial" charset="0"/>
              </a:rPr>
              <a:t>Mayorías</a:t>
            </a:r>
            <a:r>
              <a:rPr lang="en-GB" sz="3200" i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GB" sz="3200" i="0" err="1">
                <a:solidFill>
                  <a:srgbClr val="000000"/>
                </a:solidFill>
                <a:latin typeface="Arial" charset="0"/>
              </a:rPr>
              <a:t>cíclicas</a:t>
            </a:r>
            <a:endParaRPr lang="en-GB" sz="32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" name="Text Box 7">
            <a:extLst>
              <a:ext uri="{FF2B5EF4-FFF2-40B4-BE49-F238E27FC236}">
                <a16:creationId xmlns:a16="http://schemas.microsoft.com/office/drawing/2014/main" id="{65972C6B-F40C-457D-8569-B86EF9B78E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1052513"/>
            <a:ext cx="8305800" cy="118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1975: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ganó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2-a-1  </a:t>
            </a:r>
            <a:r>
              <a:rPr lang="en-GB" altLang="es-MX" sz="2800" b="1" dirty="0">
                <a:solidFill>
                  <a:srgbClr val="00B050"/>
                </a:solidFill>
                <a:latin typeface="Arial"/>
                <a:cs typeface="Lucida Sans Unicode"/>
              </a:rPr>
              <a:t>pro-Europa</a:t>
            </a:r>
            <a:endParaRPr lang="en-GB" altLang="es-MX" sz="2800" b="1" dirty="0" err="1">
              <a:solidFill>
                <a:srgbClr val="00B050"/>
              </a:solidFill>
              <a:latin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2016: 52-48  </a:t>
            </a:r>
            <a:r>
              <a:rPr lang="en-GB" altLang="es-MX" sz="2800" b="1" dirty="0">
                <a:solidFill>
                  <a:srgbClr val="FF0000"/>
                </a:solidFill>
                <a:latin typeface="Arial"/>
                <a:cs typeface="Lucida Sans Unicode"/>
              </a:rPr>
              <a:t>anti-Europa</a:t>
            </a:r>
            <a:endParaRPr lang="en-GB" altLang="es-MX" sz="2800" b="1" dirty="0" err="1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pic>
        <p:nvPicPr>
          <p:cNvPr id="34820" name="Picture 2" descr="http://www.newstatesman.com/sites/default/files/styles/large/public/brexit_2.png?itok=-Ur2FEIC">
            <a:extLst>
              <a:ext uri="{FF2B5EF4-FFF2-40B4-BE49-F238E27FC236}">
                <a16:creationId xmlns:a16="http://schemas.microsoft.com/office/drawing/2014/main" id="{19734558-83BE-4C53-A441-BC3E61251C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2365375"/>
            <a:ext cx="8501063" cy="4303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utoUpdateAnimBg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2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0E2E6429-1FE0-4AF1-A430-B98E721D58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51" y="1354534"/>
            <a:ext cx="4368187" cy="4413338"/>
          </a:xfrm>
          <a:prstGeom prst="rect">
            <a:avLst/>
          </a:prstGeom>
        </p:spPr>
      </p:pic>
      <p:pic>
        <p:nvPicPr>
          <p:cNvPr id="4" name="Imagen 4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A3E42F7F-5C42-480A-A09C-487C0234C9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1745" y="1354533"/>
            <a:ext cx="4368187" cy="4413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960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1">
            <a:extLst>
              <a:ext uri="{FF2B5EF4-FFF2-40B4-BE49-F238E27FC236}">
                <a16:creationId xmlns:a16="http://schemas.microsoft.com/office/drawing/2014/main" id="{879338CD-3517-4BD3-A0FE-DB3271929C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89038" y="222250"/>
            <a:ext cx="6911975" cy="587375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 anchor="t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 dirty="0">
                <a:solidFill>
                  <a:srgbClr val="000000"/>
                </a:solidFill>
                <a:latin typeface="Arial"/>
                <a:cs typeface="Lucida Sans Unicode"/>
              </a:rPr>
              <a:t>MPs </a:t>
            </a:r>
            <a:r>
              <a:rPr lang="en-GB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pierden</a:t>
            </a:r>
            <a:r>
              <a:rPr lang="en-GB" sz="3200" i="0" dirty="0">
                <a:solidFill>
                  <a:srgbClr val="000000"/>
                </a:solidFill>
                <a:latin typeface="Arial"/>
                <a:cs typeface="Lucida Sans Unicode"/>
              </a:rPr>
              <a:t> sus </a:t>
            </a:r>
            <a:r>
              <a:rPr lang="en-GB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derechos</a:t>
            </a:r>
            <a:endParaRPr lang="es-ES" dirty="0" err="1"/>
          </a:p>
        </p:txBody>
      </p:sp>
      <p:sp>
        <p:nvSpPr>
          <p:cNvPr id="36867" name="Text Box 7">
            <a:extLst>
              <a:ext uri="{FF2B5EF4-FFF2-40B4-BE49-F238E27FC236}">
                <a16:creationId xmlns:a16="http://schemas.microsoft.com/office/drawing/2014/main" id="{A31A9B47-1A46-44D8-9DCC-25BF3A99C5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1052513"/>
            <a:ext cx="8305800" cy="525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Cagé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y Dewitte: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finanzas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campaña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UK 1857-2017</a:t>
            </a:r>
            <a:endParaRPr lang="es-ES" dirty="0"/>
          </a:p>
        </p:txBody>
      </p:sp>
      <p:sp>
        <p:nvSpPr>
          <p:cNvPr id="5" name="Text Box 7">
            <a:extLst>
              <a:ext uri="{FF2B5EF4-FFF2-40B4-BE49-F238E27FC236}">
                <a16:creationId xmlns:a16="http://schemas.microsoft.com/office/drawing/2014/main" id="{640FA7F6-BF6D-481E-9F93-34FB5343CC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750" y="1717675"/>
            <a:ext cx="8305800" cy="42341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t">
            <a:spAutoFit/>
          </a:bodyPr>
          <a:lstStyle>
            <a:lvl1pPr marL="457200" indent="-4572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Arial" panose="020B0604020202020204" pitchFamily="34" charset="0"/>
              <a:buChar char="•"/>
            </a:pPr>
            <a:r>
              <a:rPr lang="en-GB" altLang="es-MX" sz="2800" dirty="0">
                <a:solidFill>
                  <a:srgbClr val="003300"/>
                </a:solidFill>
                <a:latin typeface="Arial"/>
                <a:cs typeface="Lucida Sans Unicode"/>
              </a:rPr>
              <a:t>N</a:t>
            </a:r>
            <a:r>
              <a:rPr lang="en-GB" altLang="es-MX" sz="2800" i="0" dirty="0">
                <a:solidFill>
                  <a:srgbClr val="003300"/>
                </a:solidFill>
                <a:latin typeface="Arial"/>
                <a:cs typeface="Lucida Sans Unicode"/>
              </a:rPr>
              <a:t> = 69k constituency-candidates (40 </a:t>
            </a:r>
            <a:r>
              <a:rPr lang="en-GB" altLang="es-MX" sz="2800" i="0" dirty="0" err="1">
                <a:solidFill>
                  <a:srgbClr val="003300"/>
                </a:solidFill>
                <a:latin typeface="Arial"/>
                <a:cs typeface="Lucida Sans Unicode"/>
              </a:rPr>
              <a:t>elecciones</a:t>
            </a:r>
            <a:r>
              <a:rPr lang="en-GB" altLang="es-MX" sz="2800" i="0" dirty="0">
                <a:solidFill>
                  <a:srgbClr val="003300"/>
                </a:solidFill>
                <a:latin typeface="Arial"/>
                <a:cs typeface="Lucida Sans Unicode"/>
              </a:rPr>
              <a:t>)</a:t>
            </a:r>
          </a:p>
          <a:p>
            <a:pPr>
              <a:lnSpc>
                <a:spcPct val="100000"/>
              </a:lnSpc>
              <a:spcBef>
                <a:spcPts val="1750"/>
              </a:spcBef>
              <a:buFont typeface="Arial" panose="020B0604020202020204" pitchFamily="34" charset="0"/>
              <a:buChar char="•"/>
            </a:pPr>
            <a:r>
              <a:rPr lang="en-GB" altLang="es-MX" sz="2800" i="0" dirty="0">
                <a:solidFill>
                  <a:srgbClr val="003300"/>
                </a:solidFill>
                <a:latin typeface="Arial"/>
                <a:cs typeface="Lucida Sans Unicode"/>
              </a:rPr>
              <a:t>Corr(</a:t>
            </a:r>
            <a:r>
              <a:rPr lang="en-GB" altLang="es-MX" sz="2800" i="0" dirty="0" err="1">
                <a:solidFill>
                  <a:srgbClr val="003300"/>
                </a:solidFill>
                <a:latin typeface="Arial"/>
                <a:cs typeface="Lucida Sans Unicode"/>
              </a:rPr>
              <a:t>gasto-voto</a:t>
            </a:r>
            <a:r>
              <a:rPr lang="en-GB" altLang="es-MX" sz="2800" i="0" dirty="0">
                <a:solidFill>
                  <a:srgbClr val="003300"/>
                </a:solidFill>
                <a:latin typeface="Arial"/>
                <a:cs typeface="Lucida Sans Unicode"/>
              </a:rPr>
              <a:t>)&gt;0, </a:t>
            </a:r>
            <a:r>
              <a:rPr lang="en-GB" sz="2800" i="0" dirty="0">
                <a:solidFill>
                  <a:schemeClr val="tx1"/>
                </a:solidFill>
                <a:latin typeface="Times New Roman"/>
                <a:cs typeface="Times New Roman"/>
              </a:rPr>
              <a:t>Δ</a:t>
            </a:r>
            <a:r>
              <a:rPr lang="en-GB" sz="2800" i="0" baseline="30000" dirty="0">
                <a:solidFill>
                  <a:schemeClr val="tx1"/>
                </a:solidFill>
                <a:latin typeface="Times New Roman"/>
                <a:cs typeface="Times New Roman"/>
              </a:rPr>
              <a:t>+</a:t>
            </a:r>
            <a:r>
              <a:rPr lang="en-GB" sz="2800" i="0" dirty="0">
                <a:solidFill>
                  <a:schemeClr val="tx1"/>
                </a:solidFill>
                <a:latin typeface="Times New Roman"/>
                <a:cs typeface="Times New Roman"/>
              </a:rPr>
              <a:t> post-1880</a:t>
            </a:r>
            <a:r>
              <a:rPr lang="en-GB" altLang="es-MX" sz="2800" i="0" dirty="0">
                <a:solidFill>
                  <a:srgbClr val="003300"/>
                </a:solidFill>
                <a:latin typeface="Arial"/>
                <a:cs typeface="Lucida Sans Unicode"/>
              </a:rPr>
              <a:t>, max ~1982</a:t>
            </a:r>
            <a:br>
              <a:rPr lang="en-GB" altLang="es-MX" sz="2800" i="0" dirty="0">
                <a:solidFill>
                  <a:srgbClr val="003300"/>
                </a:solidFill>
                <a:latin typeface="Arial"/>
                <a:cs typeface="Lucida Sans Unicode"/>
              </a:rPr>
            </a:br>
            <a:r>
              <a:rPr lang="en-GB" altLang="es-MX" sz="2800" i="0" dirty="0">
                <a:solidFill>
                  <a:srgbClr val="003300"/>
                </a:solidFill>
                <a:latin typeface="Arial"/>
                <a:cs typeface="Lucida Sans Unicode"/>
              </a:rPr>
              <a:t>(radio local y luego redes </a:t>
            </a:r>
            <a:r>
              <a:rPr lang="en-GB" altLang="es-MX" sz="2800" i="0" dirty="0" err="1">
                <a:solidFill>
                  <a:srgbClr val="003300"/>
                </a:solidFill>
                <a:latin typeface="Arial"/>
                <a:cs typeface="Lucida Sans Unicode"/>
              </a:rPr>
              <a:t>sociales</a:t>
            </a:r>
            <a:r>
              <a:rPr lang="en-GB" altLang="es-MX" sz="2800" i="0" dirty="0">
                <a:solidFill>
                  <a:srgbClr val="003300"/>
                </a:solidFill>
                <a:latin typeface="Arial"/>
                <a:cs typeface="Lucida Sans Unicode"/>
              </a:rPr>
              <a:t>)</a:t>
            </a:r>
          </a:p>
          <a:p>
            <a:pPr>
              <a:lnSpc>
                <a:spcPct val="100000"/>
              </a:lnSpc>
              <a:spcBef>
                <a:spcPts val="1750"/>
              </a:spcBef>
              <a:buFont typeface="Arial" panose="020B0604020202020204" pitchFamily="34" charset="0"/>
              <a:buChar char="•"/>
            </a:pPr>
            <a:r>
              <a:rPr lang="en-GB" altLang="es-MX" sz="2800" i="0" dirty="0">
                <a:solidFill>
                  <a:srgbClr val="003300"/>
                </a:solidFill>
                <a:latin typeface="Arial"/>
                <a:cs typeface="Lucida Sans Unicode"/>
              </a:rPr>
              <a:t>Monto se </a:t>
            </a:r>
            <a:r>
              <a:rPr lang="en-GB" altLang="es-MX" sz="2800" i="0" dirty="0" err="1">
                <a:solidFill>
                  <a:srgbClr val="003300"/>
                </a:solidFill>
                <a:latin typeface="Arial"/>
                <a:cs typeface="Lucida Sans Unicode"/>
              </a:rPr>
              <a:t>desplomó</a:t>
            </a:r>
            <a:r>
              <a:rPr lang="en-GB" altLang="es-MX" sz="2800" i="0" dirty="0">
                <a:solidFill>
                  <a:srgbClr val="0033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3300"/>
                </a:solidFill>
                <a:latin typeface="Arial"/>
                <a:cs typeface="Lucida Sans Unicode"/>
              </a:rPr>
              <a:t>en</a:t>
            </a:r>
            <a:r>
              <a:rPr lang="en-GB" altLang="es-MX" sz="2800" i="0" dirty="0">
                <a:solidFill>
                  <a:srgbClr val="0033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3300"/>
                </a:solidFill>
                <a:latin typeface="Arial"/>
                <a:cs typeface="Lucida Sans Unicode"/>
              </a:rPr>
              <a:t>términos</a:t>
            </a:r>
            <a:r>
              <a:rPr lang="en-GB" altLang="es-MX" sz="2800" i="0" dirty="0">
                <a:solidFill>
                  <a:srgbClr val="0033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3300"/>
                </a:solidFill>
                <a:latin typeface="Arial"/>
                <a:cs typeface="Lucida Sans Unicode"/>
              </a:rPr>
              <a:t>relativos</a:t>
            </a:r>
            <a:r>
              <a:rPr lang="en-GB" altLang="es-MX" sz="2800" i="0" dirty="0">
                <a:solidFill>
                  <a:srgbClr val="003300"/>
                </a:solidFill>
                <a:latin typeface="Arial"/>
                <a:cs typeface="Lucida Sans Unicode"/>
              </a:rPr>
              <a:t>: </a:t>
            </a:r>
            <a:br>
              <a:rPr lang="en-GB" altLang="es-MX" sz="2800" i="0" dirty="0">
                <a:solidFill>
                  <a:srgbClr val="003300"/>
                </a:solidFill>
                <a:latin typeface="Arial"/>
                <a:cs typeface="Lucida Sans Unicode"/>
              </a:rPr>
            </a:br>
            <a:r>
              <a:rPr lang="en-GB" altLang="es-MX" sz="2800" i="0" dirty="0">
                <a:solidFill>
                  <a:srgbClr val="003300"/>
                </a:solidFill>
                <a:latin typeface="Arial"/>
                <a:cs typeface="Lucida Sans Unicode"/>
              </a:rPr>
              <a:t>media $</a:t>
            </a:r>
            <a:r>
              <a:rPr lang="en-GB" altLang="es-MX" sz="2800" i="0" baseline="-25000" dirty="0">
                <a:solidFill>
                  <a:srgbClr val="003300"/>
                </a:solidFill>
                <a:latin typeface="Arial"/>
                <a:cs typeface="Lucida Sans Unicode"/>
              </a:rPr>
              <a:t>1865</a:t>
            </a:r>
            <a:r>
              <a:rPr lang="en-GB" altLang="es-MX" sz="2800" i="0" dirty="0">
                <a:solidFill>
                  <a:srgbClr val="003300"/>
                </a:solidFill>
                <a:latin typeface="Arial"/>
                <a:cs typeface="Lucida Sans Unicode"/>
              </a:rPr>
              <a:t>=27 </a:t>
            </a:r>
            <a:r>
              <a:rPr lang="en-GB" altLang="es-MX" sz="2800" i="0" dirty="0" err="1">
                <a:solidFill>
                  <a:srgbClr val="003300"/>
                </a:solidFill>
                <a:latin typeface="Arial"/>
                <a:cs typeface="Lucida Sans Unicode"/>
              </a:rPr>
              <a:t>ingresos</a:t>
            </a:r>
            <a:r>
              <a:rPr lang="en-GB" altLang="es-MX" sz="2800" i="0" dirty="0">
                <a:solidFill>
                  <a:srgbClr val="0033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3300"/>
                </a:solidFill>
                <a:latin typeface="Arial"/>
                <a:cs typeface="Lucida Sans Unicode"/>
              </a:rPr>
              <a:t>anuales</a:t>
            </a:r>
            <a:br>
              <a:rPr lang="en-GB" altLang="es-MX" sz="2800" i="0" dirty="0">
                <a:solidFill>
                  <a:srgbClr val="003300"/>
                </a:solidFill>
                <a:latin typeface="Arial"/>
                <a:cs typeface="Lucida Sans Unicode"/>
              </a:rPr>
            </a:br>
            <a:r>
              <a:rPr lang="en-GB" sz="2800" i="0" dirty="0">
                <a:solidFill>
                  <a:srgbClr val="003300"/>
                </a:solidFill>
                <a:latin typeface="Arial"/>
                <a:cs typeface="Arial"/>
              </a:rPr>
              <a:t>media $</a:t>
            </a:r>
            <a:r>
              <a:rPr lang="en-GB" sz="2800" i="0" baseline="-25000" dirty="0">
                <a:solidFill>
                  <a:srgbClr val="003300"/>
                </a:solidFill>
                <a:latin typeface="Arial"/>
                <a:cs typeface="Arial"/>
              </a:rPr>
              <a:t>2017</a:t>
            </a:r>
            <a:r>
              <a:rPr lang="en-GB" sz="2800" i="0" dirty="0">
                <a:solidFill>
                  <a:srgbClr val="003300"/>
                </a:solidFill>
                <a:latin typeface="Arial"/>
                <a:cs typeface="Arial"/>
              </a:rPr>
              <a:t>=  0.2 </a:t>
            </a:r>
            <a:r>
              <a:rPr lang="en-GB" altLang="es-MX" sz="2800" i="0" dirty="0">
                <a:solidFill>
                  <a:srgbClr val="003300"/>
                </a:solidFill>
                <a:latin typeface="Arial"/>
                <a:cs typeface="Lucida Sans Unicode"/>
              </a:rPr>
              <a:t>  </a:t>
            </a:r>
          </a:p>
          <a:p>
            <a:pPr>
              <a:lnSpc>
                <a:spcPct val="100000"/>
              </a:lnSpc>
              <a:spcBef>
                <a:spcPts val="1750"/>
              </a:spcBef>
              <a:buFont typeface="Arial" panose="020B0604020202020204" pitchFamily="34" charset="0"/>
              <a:buChar char="•"/>
            </a:pPr>
            <a:r>
              <a:rPr lang="en-GB" altLang="es-MX" sz="2800" i="0" dirty="0">
                <a:solidFill>
                  <a:srgbClr val="003300"/>
                </a:solidFill>
                <a:latin typeface="Arial"/>
                <a:cs typeface="Lucida Sans Unicode"/>
              </a:rPr>
              <a:t>Antes </a:t>
            </a:r>
            <a:r>
              <a:rPr lang="en-GB" altLang="es-MX" sz="2800" i="0" dirty="0" err="1">
                <a:solidFill>
                  <a:srgbClr val="003300"/>
                </a:solidFill>
                <a:latin typeface="Arial"/>
                <a:cs typeface="Lucida Sans Unicode"/>
              </a:rPr>
              <a:t>pagaba</a:t>
            </a:r>
            <a:r>
              <a:rPr lang="en-GB" altLang="es-MX" sz="2800" i="0" dirty="0">
                <a:solidFill>
                  <a:srgbClr val="0033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dirty="0">
                <a:solidFill>
                  <a:srgbClr val="003300"/>
                </a:solidFill>
                <a:latin typeface="Arial"/>
                <a:cs typeface="Lucida Sans Unicode"/>
              </a:rPr>
              <a:t>staff</a:t>
            </a:r>
            <a:r>
              <a:rPr lang="en-GB" altLang="es-MX" sz="2800" i="0" dirty="0">
                <a:solidFill>
                  <a:srgbClr val="003300"/>
                </a:solidFill>
                <a:latin typeface="Arial"/>
                <a:cs typeface="Lucida Sans Unicode"/>
              </a:rPr>
              <a:t>, hoy </a:t>
            </a:r>
            <a:r>
              <a:rPr lang="en-GB" altLang="es-MX" sz="2800" i="0" dirty="0" err="1">
                <a:solidFill>
                  <a:srgbClr val="003300"/>
                </a:solidFill>
                <a:latin typeface="Arial"/>
                <a:cs typeface="Lucida Sans Unicode"/>
              </a:rPr>
              <a:t>paga</a:t>
            </a:r>
            <a:r>
              <a:rPr lang="en-GB" altLang="es-MX" sz="2800" i="0" dirty="0">
                <a:solidFill>
                  <a:srgbClr val="0033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3300"/>
                </a:solidFill>
                <a:latin typeface="Arial"/>
                <a:cs typeface="Lucida Sans Unicode"/>
              </a:rPr>
              <a:t>anuncios</a:t>
            </a:r>
            <a:endParaRPr lang="en-GB" altLang="es-MX" sz="2800" i="0" dirty="0">
              <a:solidFill>
                <a:srgbClr val="003300"/>
              </a:solidFill>
              <a:latin typeface="Arial"/>
              <a:cs typeface="Lucida Sans Unicod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A389964-BCE8-B3B4-80F1-266B21AB82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483" y="1445041"/>
            <a:ext cx="8910681" cy="4053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6017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B02702-47DA-43A9-64C3-9532574D4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5" name="Imagen 5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BE46DC94-DA41-67A8-608B-4EE59F878D4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72387" y="362064"/>
            <a:ext cx="8850441" cy="6147796"/>
          </a:xfrm>
        </p:spPr>
      </p:pic>
    </p:spTree>
    <p:extLst>
      <p:ext uri="{BB962C8B-B14F-4D97-AF65-F5344CB8AC3E}">
        <p14:creationId xmlns:p14="http://schemas.microsoft.com/office/powerpoint/2010/main" val="5640093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894662-FDB3-894B-FCC1-6BD1D4F5A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5" name="Imagen 5" descr="Tabla&#10;&#10;Descripción generada automáticamente">
            <a:extLst>
              <a:ext uri="{FF2B5EF4-FFF2-40B4-BE49-F238E27FC236}">
                <a16:creationId xmlns:a16="http://schemas.microsoft.com/office/drawing/2014/main" id="{6A040C99-2BCA-220A-EC47-9F587561FB8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67259" y="264391"/>
            <a:ext cx="8625589" cy="6343140"/>
          </a:xfrm>
        </p:spPr>
      </p:pic>
    </p:spTree>
    <p:extLst>
      <p:ext uri="{BB962C8B-B14F-4D97-AF65-F5344CB8AC3E}">
        <p14:creationId xmlns:p14="http://schemas.microsoft.com/office/powerpoint/2010/main" val="699719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D5D119-697E-A9D7-D976-418239931D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D6FBBDA-6CCC-1CB0-2CA9-0FBDAF52082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03F7695-5E79-91F0-6869-21B2568DC11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6" name="Marcador de contenido 7">
            <a:extLst>
              <a:ext uri="{FF2B5EF4-FFF2-40B4-BE49-F238E27FC236}">
                <a16:creationId xmlns:a16="http://schemas.microsoft.com/office/drawing/2014/main" id="{43260DD9-D20A-680E-5CBB-94DA1ECCAD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754" y="42394"/>
            <a:ext cx="8355481" cy="6823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63158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71987E4-A1A4-106E-D436-034A833414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s-ES" dirty="0"/>
              <a:t>Paradoja del MP "empresario"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BC4D9032-092D-A483-AB61-97AA3C02DB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60816" y="1829155"/>
            <a:ext cx="7973518" cy="1977636"/>
          </a:xfrm>
        </p:spPr>
        <p:txBody>
          <a:bodyPr lIns="91440" tIns="45720" rIns="91440" bIns="45720" anchor="t"/>
          <a:lstStyle/>
          <a:p>
            <a:pPr marL="340995" indent="-340995"/>
            <a:r>
              <a:rPr lang="es-ES" dirty="0"/>
              <a:t>USA (Jacobson):</a:t>
            </a:r>
            <a:br>
              <a:rPr lang="es-ES" dirty="0"/>
            </a:br>
            <a:r>
              <a:rPr lang="es-ES" dirty="0"/>
              <a:t>v</a:t>
            </a:r>
            <a:r>
              <a:rPr lang="es-ES" baseline="-25000" dirty="0"/>
              <a:t>i</a:t>
            </a:r>
            <a:r>
              <a:rPr lang="es-ES" dirty="0"/>
              <a:t> = </a:t>
            </a:r>
            <a:r>
              <a:rPr lang="es-ES" dirty="0">
                <a:ea typeface="+mn-lt"/>
                <a:cs typeface="+mn-lt"/>
              </a:rPr>
              <a:t>β</a:t>
            </a:r>
            <a:r>
              <a:rPr lang="es-ES" baseline="-25000" dirty="0">
                <a:ea typeface="+mn-lt"/>
                <a:cs typeface="+mn-lt"/>
              </a:rPr>
              <a:t>0</a:t>
            </a:r>
            <a:r>
              <a:rPr lang="es-ES" dirty="0"/>
              <a:t> + </a:t>
            </a:r>
            <a:r>
              <a:rPr lang="es-ES" dirty="0">
                <a:cs typeface="Times New Roman"/>
              </a:rPr>
              <a:t>β</a:t>
            </a:r>
            <a:r>
              <a:rPr lang="es-ES" baseline="-25000" dirty="0">
                <a:cs typeface="Times New Roman"/>
              </a:rPr>
              <a:t>1</a:t>
            </a:r>
            <a:r>
              <a:rPr lang="es-ES" dirty="0">
                <a:cs typeface="Times New Roman"/>
              </a:rPr>
              <a:t>$</a:t>
            </a:r>
            <a:r>
              <a:rPr lang="es-ES" baseline="-25000" dirty="0">
                <a:cs typeface="Times New Roman"/>
              </a:rPr>
              <a:t>i</a:t>
            </a:r>
            <a:r>
              <a:rPr lang="es-ES" dirty="0">
                <a:cs typeface="Times New Roman"/>
              </a:rPr>
              <a:t>+…</a:t>
            </a:r>
            <a:endParaRPr lang="es-ES" dirty="0">
              <a:cs typeface="Lucida Sans Unicode"/>
            </a:endParaRPr>
          </a:p>
          <a:p>
            <a:pPr marL="340995" indent="-340995"/>
            <a:r>
              <a:rPr lang="es-ES" dirty="0">
                <a:cs typeface="Times New Roman"/>
              </a:rPr>
              <a:t>β</a:t>
            </a:r>
            <a:r>
              <a:rPr lang="es-ES" baseline="-25000" dirty="0">
                <a:cs typeface="Times New Roman"/>
              </a:rPr>
              <a:t>1</a:t>
            </a:r>
            <a:r>
              <a:rPr lang="es-ES" dirty="0">
                <a:cs typeface="Times New Roman"/>
              </a:rPr>
              <a:t> &lt; 0 !!!</a:t>
            </a:r>
          </a:p>
          <a:p>
            <a:pPr marL="340995" indent="-340995"/>
            <a:endParaRPr lang="es-ES" dirty="0">
              <a:cs typeface="Times New Roman"/>
            </a:endParaRPr>
          </a:p>
          <a:p>
            <a:pPr marL="0" indent="0">
              <a:buNone/>
            </a:pPr>
            <a:endParaRPr lang="es-ES" dirty="0"/>
          </a:p>
        </p:txBody>
      </p:sp>
      <p:graphicFrame>
        <p:nvGraphicFramePr>
          <p:cNvPr id="6" name="Tabla 6">
            <a:extLst>
              <a:ext uri="{FF2B5EF4-FFF2-40B4-BE49-F238E27FC236}">
                <a16:creationId xmlns:a16="http://schemas.microsoft.com/office/drawing/2014/main" id="{350A6ED9-6C5E-6525-3631-72B82D2F67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3412906"/>
              </p:ext>
            </p:extLst>
          </p:nvPr>
        </p:nvGraphicFramePr>
        <p:xfrm>
          <a:off x="1874927" y="4271911"/>
          <a:ext cx="5120640" cy="175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0160">
                  <a:extLst>
                    <a:ext uri="{9D8B030D-6E8A-4147-A177-3AD203B41FA5}">
                      <a16:colId xmlns:a16="http://schemas.microsoft.com/office/drawing/2014/main" val="720561754"/>
                    </a:ext>
                  </a:extLst>
                </a:gridCol>
                <a:gridCol w="1280160">
                  <a:extLst>
                    <a:ext uri="{9D8B030D-6E8A-4147-A177-3AD203B41FA5}">
                      <a16:colId xmlns:a16="http://schemas.microsoft.com/office/drawing/2014/main" val="2363609232"/>
                    </a:ext>
                  </a:extLst>
                </a:gridCol>
                <a:gridCol w="1280160">
                  <a:extLst>
                    <a:ext uri="{9D8B030D-6E8A-4147-A177-3AD203B41FA5}">
                      <a16:colId xmlns:a16="http://schemas.microsoft.com/office/drawing/2014/main" val="3702543581"/>
                    </a:ext>
                  </a:extLst>
                </a:gridCol>
                <a:gridCol w="1280160">
                  <a:extLst>
                    <a:ext uri="{9D8B030D-6E8A-4147-A177-3AD203B41FA5}">
                      <a16:colId xmlns:a16="http://schemas.microsoft.com/office/drawing/2014/main" val="12494353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s-ES" dirty="0"/>
                        <a:t>            </a:t>
                      </a:r>
                      <a:r>
                        <a:rPr lang="es-ES" dirty="0" err="1"/>
                        <a:t>Pespectiva</a:t>
                      </a:r>
                      <a:r>
                        <a:rPr lang="es-ES" dirty="0"/>
                        <a:t> electoral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40443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OK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mediocre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pésima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76583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Gasto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bajo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alto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$0</a:t>
                      </a:r>
                      <a:br>
                        <a:rPr lang="es-ES" dirty="0"/>
                      </a:br>
                      <a:r>
                        <a:rPr lang="es-ES" dirty="0"/>
                        <a:t>(abandona)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78947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47992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08344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Text Box 1">
            <a:extLst>
              <a:ext uri="{FF2B5EF4-FFF2-40B4-BE49-F238E27FC236}">
                <a16:creationId xmlns:a16="http://schemas.microsoft.com/office/drawing/2014/main" id="{893A5D52-9A7D-4BD3-8D27-B0A527A49E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32050" y="222250"/>
            <a:ext cx="4425950" cy="587375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La prognosis de Boris</a:t>
            </a:r>
          </a:p>
        </p:txBody>
      </p:sp>
      <p:sp>
        <p:nvSpPr>
          <p:cNvPr id="38915" name="Text Box 2">
            <a:extLst>
              <a:ext uri="{FF2B5EF4-FFF2-40B4-BE49-F238E27FC236}">
                <a16:creationId xmlns:a16="http://schemas.microsoft.com/office/drawing/2014/main" id="{8FA67C87-193B-49F4-9AFF-1AE106B8B3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2450" y="2043113"/>
            <a:ext cx="7620000" cy="1817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El nuevo PM se arrinconó de entrada: </a:t>
            </a: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- Brexit el 31 de octubre 2019</a:t>
            </a: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- No al </a:t>
            </a:r>
            <a:r>
              <a:rPr lang="en-GB" altLang="es-MX" sz="2800">
                <a:solidFill>
                  <a:srgbClr val="000000"/>
                </a:solidFill>
                <a:latin typeface="Arial" panose="020B0604020202020204" pitchFamily="34" charset="0"/>
              </a:rPr>
              <a:t>backstop</a:t>
            </a: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- </a:t>
            </a:r>
            <a:r>
              <a:rPr lang="en-GB" altLang="es-MX" sz="2800">
                <a:solidFill>
                  <a:srgbClr val="000000"/>
                </a:solidFill>
                <a:latin typeface="Arial" panose="020B0604020202020204" pitchFamily="34" charset="0"/>
              </a:rPr>
              <a:t>Better no deal than a bad deal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… como May!</a:t>
            </a:r>
          </a:p>
        </p:txBody>
      </p:sp>
      <p:sp>
        <p:nvSpPr>
          <p:cNvPr id="22531" name="Text Box 3">
            <a:extLst>
              <a:ext uri="{FF2B5EF4-FFF2-40B4-BE49-F238E27FC236}">
                <a16:creationId xmlns:a16="http://schemas.microsoft.com/office/drawing/2014/main" id="{0262FF28-8A8B-443F-B64F-D97A2F5E79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3913188"/>
            <a:ext cx="7620000" cy="95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PMs tienen un as bajo la manga:  la elección </a:t>
            </a:r>
            <a:r>
              <a:rPr lang="en-GB" altLang="es-MX" sz="2800" b="1" i="0">
                <a:solidFill>
                  <a:srgbClr val="000000"/>
                </a:solidFill>
                <a:latin typeface="Arial" panose="020B0604020202020204" pitchFamily="34" charset="0"/>
              </a:rPr>
              <a:t>anticipada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. Cree poder ganarla… como May</a:t>
            </a:r>
          </a:p>
        </p:txBody>
      </p:sp>
      <p:sp>
        <p:nvSpPr>
          <p:cNvPr id="22532" name="Text Box 4">
            <a:extLst>
              <a:ext uri="{FF2B5EF4-FFF2-40B4-BE49-F238E27FC236}">
                <a16:creationId xmlns:a16="http://schemas.microsoft.com/office/drawing/2014/main" id="{CD481EF6-0E3E-44D0-A4B9-6B85E9E772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5013325"/>
            <a:ext cx="8077200" cy="95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Clr>
                <a:srgbClr val="990000"/>
              </a:buClr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990000"/>
                </a:solidFill>
                <a:latin typeface="Arial" panose="020B0604020202020204" pitchFamily="34" charset="0"/>
              </a:rPr>
              <a:t>Estrategia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: ¿Adelantas o no la elección general?</a:t>
            </a: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(Máximo constitucional son 5 años)</a:t>
            </a:r>
            <a:r>
              <a:rPr lang="ar-SA" altLang="es-MX" sz="2800" i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‏</a:t>
            </a:r>
            <a:endParaRPr lang="en-GB" altLang="es-MX" sz="2800" i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32774" name="Text Box 4">
            <a:extLst>
              <a:ext uri="{FF2B5EF4-FFF2-40B4-BE49-F238E27FC236}">
                <a16:creationId xmlns:a16="http://schemas.microsoft.com/office/drawing/2014/main" id="{60BE4E6C-6D99-4954-9593-560544DA73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6072188"/>
            <a:ext cx="8077200" cy="525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750"/>
              </a:spcBef>
              <a:buClr>
                <a:srgbClr val="990000"/>
              </a:buClr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(</a:t>
            </a:r>
            <a:r>
              <a:rPr lang="en-GB" altLang="es-MX" sz="2800">
                <a:solidFill>
                  <a:srgbClr val="000000"/>
                </a:solidFill>
                <a:latin typeface="Arial" panose="020B0604020202020204" pitchFamily="34" charset="0"/>
              </a:rPr>
              <a:t>Fixed-Terms Parliamentary Act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de 2011)</a:t>
            </a:r>
          </a:p>
        </p:txBody>
      </p:sp>
      <p:sp>
        <p:nvSpPr>
          <p:cNvPr id="38919" name="Text Box 4">
            <a:extLst>
              <a:ext uri="{FF2B5EF4-FFF2-40B4-BE49-F238E27FC236}">
                <a16:creationId xmlns:a16="http://schemas.microsoft.com/office/drawing/2014/main" id="{E32D5B08-F1CE-4425-B34C-E2BEE47395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7050" y="873125"/>
            <a:ext cx="8077200" cy="957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</a:pPr>
            <a:r>
              <a:rPr lang="es-MX" altLang="es-MX" sz="2800" i="0">
                <a:hlinkClick r:id="rId2"/>
              </a:rPr>
              <a:t>https://www.youtube.com/watch?v=0UVlWdcgHrM</a:t>
            </a:r>
            <a:br>
              <a:rPr lang="es-MX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s-MX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BJ´s 1st Commons Statement (20´)</a:t>
            </a:r>
            <a:endParaRPr lang="en-GB" altLang="es-MX" sz="2800" i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8" name="AutoShape 12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A59C3F89-0B38-4DCD-906A-39C939F065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78800" y="4292600"/>
            <a:ext cx="641350" cy="431800"/>
          </a:xfrm>
          <a:prstGeom prst="actionButtonForwardNex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defTabSz="914400"/>
            <a:endParaRPr lang="es-MX" altLang="es-MX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915" grpId="0"/>
      <p:bldP spid="22531" grpId="0" autoUpdateAnimBg="0"/>
      <p:bldP spid="22532" grpId="0" autoUpdateAnimBg="0"/>
      <p:bldP spid="32774" grpId="0" autoUpdateAnimBg="0"/>
      <p:bldP spid="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27813F15-EDEA-49ED-A371-34532429C9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76200"/>
            <a:ext cx="8991600" cy="6745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104451" name="Text Box 3">
            <a:extLst>
              <a:ext uri="{FF2B5EF4-FFF2-40B4-BE49-F238E27FC236}">
                <a16:creationId xmlns:a16="http://schemas.microsoft.com/office/drawing/2014/main" id="{E748AAA7-01C4-4A54-9020-3F4F226D93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72200" y="990600"/>
            <a:ext cx="2057400" cy="822325"/>
          </a:xfrm>
          <a:prstGeom prst="rect">
            <a:avLst/>
          </a:prstGeom>
          <a:solidFill>
            <a:srgbClr val="FFCC66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1500"/>
              </a:spcBef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b="1" i="0">
                <a:solidFill>
                  <a:srgbClr val="000000"/>
                </a:solidFill>
                <a:latin typeface="Arial" charset="0"/>
              </a:rPr>
              <a:t>Islas vs. continente</a:t>
            </a:r>
          </a:p>
        </p:txBody>
      </p:sp>
      <p:sp>
        <p:nvSpPr>
          <p:cNvPr id="104452" name="Text Box 4">
            <a:extLst>
              <a:ext uri="{FF2B5EF4-FFF2-40B4-BE49-F238E27FC236}">
                <a16:creationId xmlns:a16="http://schemas.microsoft.com/office/drawing/2014/main" id="{B02C2293-E482-4F53-B808-A8F892790F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0600" y="4267200"/>
            <a:ext cx="2590800" cy="822325"/>
          </a:xfrm>
          <a:prstGeom prst="rect">
            <a:avLst/>
          </a:prstGeom>
          <a:solidFill>
            <a:srgbClr val="FFCC66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1500"/>
              </a:spcBef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b="1" i="0">
                <a:solidFill>
                  <a:srgbClr val="000000"/>
                </a:solidFill>
                <a:latin typeface="Arial" charset="0"/>
              </a:rPr>
              <a:t>1066DC: última invasión exitosa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ext Box 2">
            <a:extLst>
              <a:ext uri="{FF2B5EF4-FFF2-40B4-BE49-F238E27FC236}">
                <a16:creationId xmlns:a16="http://schemas.microsoft.com/office/drawing/2014/main" id="{3B3D2162-4EFE-4C1E-8E34-14F91A4F2E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5864532"/>
            <a:ext cx="7924800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1600" i="0">
                <a:solidFill>
                  <a:srgbClr val="000000"/>
                </a:solidFill>
                <a:latin typeface="Arial"/>
                <a:cs typeface="Lucida Sans Unicode"/>
              </a:rPr>
              <a:t>De https://www.politico.eu</a:t>
            </a:r>
          </a:p>
        </p:txBody>
      </p:sp>
      <p:sp>
        <p:nvSpPr>
          <p:cNvPr id="39939" name="Text Box 226">
            <a:extLst>
              <a:ext uri="{FF2B5EF4-FFF2-40B4-BE49-F238E27FC236}">
                <a16:creationId xmlns:a16="http://schemas.microsoft.com/office/drawing/2014/main" id="{6841EC82-EE9E-456F-81F0-9F7B998F03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7400" y="44450"/>
            <a:ext cx="5175250" cy="587375"/>
          </a:xfrm>
          <a:prstGeom prst="rect">
            <a:avLst/>
          </a:prstGeom>
          <a:solidFill>
            <a:srgbClr val="B2B2B2"/>
          </a:solidFill>
          <a:ln>
            <a:noFill/>
          </a:ln>
          <a:effectLst>
            <a:outerShdw dist="107933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2000"/>
              </a:spcBef>
              <a:buFont typeface="Garamond" panose="02020404030301010803" pitchFamily="18" charset="0"/>
              <a:buNone/>
            </a:pPr>
            <a:r>
              <a:rPr lang="en-GB" altLang="es-MX" sz="3200">
                <a:solidFill>
                  <a:srgbClr val="000000"/>
                </a:solidFill>
                <a:latin typeface="Arial" panose="020B0604020202020204" pitchFamily="34" charset="0"/>
              </a:rPr>
              <a:t>Poll of polls</a:t>
            </a:r>
          </a:p>
        </p:txBody>
      </p:sp>
      <p:sp>
        <p:nvSpPr>
          <p:cNvPr id="39940" name="AutoShape 5">
            <a:hlinkClick r:id="" action="ppaction://hlinkshowjump?jump=lastslideviewed"/>
            <a:extLst>
              <a:ext uri="{FF2B5EF4-FFF2-40B4-BE49-F238E27FC236}">
                <a16:creationId xmlns:a16="http://schemas.microsoft.com/office/drawing/2014/main" id="{167049D4-ED26-485A-9AA5-A1942BFD29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8200" y="6284913"/>
            <a:ext cx="533400" cy="457200"/>
          </a:xfrm>
          <a:prstGeom prst="actionButtonReturn">
            <a:avLst/>
          </a:prstGeom>
          <a:solidFill>
            <a:srgbClr val="B2B2B2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endParaRPr lang="es-MX" altLang="es-MX"/>
          </a:p>
        </p:txBody>
      </p:sp>
      <p:pic>
        <p:nvPicPr>
          <p:cNvPr id="3" name="Imagen 3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3F1F0D66-3460-45A4-9A73-EE29F903D9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13" y="1632371"/>
            <a:ext cx="9075174" cy="3593257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Text Box 1">
            <a:extLst>
              <a:ext uri="{FF2B5EF4-FFF2-40B4-BE49-F238E27FC236}">
                <a16:creationId xmlns:a16="http://schemas.microsoft.com/office/drawing/2014/main" id="{DA20D005-8EA6-4E7D-99FB-DF43262390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32050" y="222250"/>
            <a:ext cx="4425950" cy="579438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Un gabinete politizado</a:t>
            </a:r>
          </a:p>
        </p:txBody>
      </p:sp>
      <p:sp>
        <p:nvSpPr>
          <p:cNvPr id="40963" name="Text Box 2">
            <a:extLst>
              <a:ext uri="{FF2B5EF4-FFF2-40B4-BE49-F238E27FC236}">
                <a16:creationId xmlns:a16="http://schemas.microsoft.com/office/drawing/2014/main" id="{01DB1ECE-05D4-41C7-96BF-45FF965AEB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295400"/>
            <a:ext cx="7620000" cy="138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 u="sng">
                <a:solidFill>
                  <a:srgbClr val="000000"/>
                </a:solidFill>
                <a:latin typeface="Arial" panose="020B0604020202020204" pitchFamily="34" charset="0"/>
              </a:rPr>
              <a:t>Ministros parlamentarios son las </a:t>
            </a:r>
            <a:r>
              <a:rPr lang="en-GB" altLang="es-MX" sz="2800" b="1" i="0" u="sng">
                <a:solidFill>
                  <a:srgbClr val="000000"/>
                </a:solidFill>
                <a:latin typeface="Arial" panose="020B0604020202020204" pitchFamily="34" charset="0"/>
              </a:rPr>
              <a:t>figuras políticas más experimentadas</a:t>
            </a:r>
            <a:r>
              <a:rPr lang="en-GB" altLang="es-MX" sz="2800" i="0" u="sng">
                <a:solidFill>
                  <a:srgbClr val="000000"/>
                </a:solidFill>
                <a:latin typeface="Arial" panose="020B0604020202020204" pitchFamily="34" charset="0"/>
              </a:rPr>
              <a:t>. Debaten con la oposición en el Parlamento</a:t>
            </a:r>
          </a:p>
        </p:txBody>
      </p:sp>
      <p:sp>
        <p:nvSpPr>
          <p:cNvPr id="23555" name="Text Box 3">
            <a:extLst>
              <a:ext uri="{FF2B5EF4-FFF2-40B4-BE49-F238E27FC236}">
                <a16:creationId xmlns:a16="http://schemas.microsoft.com/office/drawing/2014/main" id="{C9B7CA82-FA06-4435-BCC7-B2E56A06BF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3046413"/>
            <a:ext cx="7620000" cy="138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En sistemas presidenciales, los secretarios tienden a ser </a:t>
            </a:r>
            <a:r>
              <a:rPr lang="en-GB" altLang="es-MX" sz="2800" b="1" i="0">
                <a:solidFill>
                  <a:srgbClr val="000000"/>
                </a:solidFill>
                <a:latin typeface="Arial" panose="020B0604020202020204" pitchFamily="34" charset="0"/>
              </a:rPr>
              <a:t>tecnócratas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aislados del debate político  </a:t>
            </a:r>
          </a:p>
        </p:txBody>
      </p:sp>
      <p:sp>
        <p:nvSpPr>
          <p:cNvPr id="23556" name="Text Box 4">
            <a:extLst>
              <a:ext uri="{FF2B5EF4-FFF2-40B4-BE49-F238E27FC236}">
                <a16:creationId xmlns:a16="http://schemas.microsoft.com/office/drawing/2014/main" id="{058C2438-EEE6-40B5-B159-C72B451BE9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4951413"/>
            <a:ext cx="7848600" cy="955675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175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2800" i="0" err="1">
                <a:solidFill>
                  <a:srgbClr val="000000"/>
                </a:solidFill>
                <a:latin typeface="Arial" charset="0"/>
              </a:rPr>
              <a:t>Ventaja</a:t>
            </a:r>
            <a:r>
              <a:rPr lang="en-GB" sz="2800" i="0">
                <a:solidFill>
                  <a:srgbClr val="000000"/>
                </a:solidFill>
                <a:latin typeface="Arial" charset="0"/>
              </a:rPr>
              <a:t> del </a:t>
            </a:r>
            <a:r>
              <a:rPr lang="en-GB" sz="2800" i="0" err="1">
                <a:solidFill>
                  <a:srgbClr val="000000"/>
                </a:solidFill>
                <a:latin typeface="Arial" charset="0"/>
              </a:rPr>
              <a:t>sistema</a:t>
            </a:r>
            <a:r>
              <a:rPr lang="en-GB" sz="2800" i="0">
                <a:solidFill>
                  <a:srgbClr val="000000"/>
                </a:solidFill>
                <a:latin typeface="Arial" charset="0"/>
              </a:rPr>
              <a:t> Westminster: </a:t>
            </a:r>
            <a:br>
              <a:rPr lang="en-GB" sz="2800" i="0">
                <a:solidFill>
                  <a:srgbClr val="000000"/>
                </a:solidFill>
                <a:latin typeface="Arial" charset="0"/>
              </a:rPr>
            </a:br>
            <a:r>
              <a:rPr lang="en-GB" sz="2800" i="0" err="1">
                <a:solidFill>
                  <a:srgbClr val="000000"/>
                </a:solidFill>
                <a:latin typeface="Arial" charset="0"/>
              </a:rPr>
              <a:t>entretenido</a:t>
            </a:r>
            <a:r>
              <a:rPr lang="en-GB" sz="2800" i="0">
                <a:solidFill>
                  <a:srgbClr val="000000"/>
                </a:solidFill>
                <a:latin typeface="Arial" charset="0"/>
              </a:rPr>
              <a:t> e </a:t>
            </a:r>
            <a:r>
              <a:rPr lang="en-GB" sz="2800" i="0" err="1">
                <a:solidFill>
                  <a:srgbClr val="000000"/>
                </a:solidFill>
                <a:latin typeface="Arial" charset="0"/>
              </a:rPr>
              <a:t>informativo</a:t>
            </a:r>
            <a:r>
              <a:rPr lang="en-GB" sz="2800" i="0">
                <a:solidFill>
                  <a:srgbClr val="000000"/>
                </a:solidFill>
                <a:latin typeface="Arial" charset="0"/>
              </a:rPr>
              <a:t> para el </a:t>
            </a:r>
            <a:r>
              <a:rPr lang="en-GB" sz="2800" i="0" err="1">
                <a:solidFill>
                  <a:srgbClr val="000000"/>
                </a:solidFill>
                <a:latin typeface="Arial" charset="0"/>
              </a:rPr>
              <a:t>ciudadano</a:t>
            </a:r>
            <a:endParaRPr lang="en-GB" sz="2800" i="0">
              <a:solidFill>
                <a:srgbClr val="000000"/>
              </a:solidFill>
              <a:latin typeface="Arial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55" grpId="0" autoUpdateAnimBg="0"/>
      <p:bldP spid="23556" grpId="0" animBg="1" autoUpdateAnimBg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7" name="Text Box 1027">
            <a:extLst>
              <a:ext uri="{FF2B5EF4-FFF2-40B4-BE49-F238E27FC236}">
                <a16:creationId xmlns:a16="http://schemas.microsoft.com/office/drawing/2014/main" id="{95EF7B36-BE93-4DA1-828A-A8466B41C8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8872" y="1387475"/>
            <a:ext cx="4213166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1440" tIns="45720" rIns="91440" bIns="45720" anchor="t">
            <a:spAutoFit/>
          </a:bodyPr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50000"/>
              </a:spcBef>
              <a:buClrTx/>
              <a:buSzTx/>
            </a:pPr>
            <a:r>
              <a:rPr lang="en-US" altLang="es-MX" dirty="0">
                <a:solidFill>
                  <a:schemeClr val="tx1"/>
                </a:solidFill>
                <a:latin typeface="Times New Roman"/>
                <a:cs typeface="Lucida Sans Unicode"/>
              </a:rPr>
              <a:t>Liz Truss's meltdown </a:t>
            </a:r>
            <a:r>
              <a:rPr lang="en-US" altLang="es-MX" i="0" dirty="0">
                <a:solidFill>
                  <a:schemeClr val="tx1"/>
                </a:solidFill>
                <a:latin typeface="Times New Roman"/>
                <a:cs typeface="Lucida Sans Unicode"/>
              </a:rPr>
              <a:t>(0:00-8:05)</a:t>
            </a:r>
          </a:p>
        </p:txBody>
      </p:sp>
      <p:sp>
        <p:nvSpPr>
          <p:cNvPr id="4" name="Text Box 1">
            <a:extLst>
              <a:ext uri="{FF2B5EF4-FFF2-40B4-BE49-F238E27FC236}">
                <a16:creationId xmlns:a16="http://schemas.microsoft.com/office/drawing/2014/main" id="{6A8F85F3-0DAB-4907-B3D9-95B813669F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12131" y="478624"/>
            <a:ext cx="2928032" cy="586957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wrap="square" lIns="90000" tIns="46800" rIns="90000" bIns="46800" anchor="t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 dirty="0">
                <a:solidFill>
                  <a:srgbClr val="000000"/>
                </a:solidFill>
                <a:latin typeface="Arial"/>
                <a:cs typeface="Lucida Sans Unicode"/>
              </a:rPr>
              <a:t>Question time</a:t>
            </a:r>
          </a:p>
        </p:txBody>
      </p:sp>
      <p:sp>
        <p:nvSpPr>
          <p:cNvPr id="41989" name="AutoShape 9">
            <a:hlinkClick r:id="rId4" highlightClick="1"/>
            <a:extLst>
              <a:ext uri="{FF2B5EF4-FFF2-40B4-BE49-F238E27FC236}">
                <a16:creationId xmlns:a16="http://schemas.microsoft.com/office/drawing/2014/main" id="{51F025E3-271C-4165-AD2B-8C482A927D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5181600"/>
            <a:ext cx="457200" cy="381000"/>
          </a:xfrm>
          <a:prstGeom prst="actionButtonBlank">
            <a:avLst/>
          </a:prstGeom>
          <a:solidFill>
            <a:srgbClr val="00B8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endParaRPr lang="es-MX" altLang="es-MX"/>
          </a:p>
        </p:txBody>
      </p:sp>
      <p:sp>
        <p:nvSpPr>
          <p:cNvPr id="41990" name="Text Box 10">
            <a:extLst>
              <a:ext uri="{FF2B5EF4-FFF2-40B4-BE49-F238E27FC236}">
                <a16:creationId xmlns:a16="http://schemas.microsoft.com/office/drawing/2014/main" id="{7C6D63C4-B3C9-4BBE-BFD2-7CEDA3A6A9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" y="5165725"/>
            <a:ext cx="7620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s-MX" sz="2000" i="0">
                <a:solidFill>
                  <a:schemeClr val="tx1"/>
                </a:solidFill>
                <a:latin typeface="Arial" panose="020B0604020202020204" pitchFamily="34" charset="0"/>
              </a:rPr>
              <a:t>Aus</a:t>
            </a:r>
          </a:p>
        </p:txBody>
      </p:sp>
      <p:sp>
        <p:nvSpPr>
          <p:cNvPr id="41991" name="AutoShape 12">
            <a:hlinkClick r:id="rId5" highlightClick="1"/>
            <a:extLst>
              <a:ext uri="{FF2B5EF4-FFF2-40B4-BE49-F238E27FC236}">
                <a16:creationId xmlns:a16="http://schemas.microsoft.com/office/drawing/2014/main" id="{4FD1652D-5994-4B2F-9CDD-872AD06737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16050" y="2133600"/>
            <a:ext cx="641350" cy="431800"/>
          </a:xfrm>
          <a:prstGeom prst="actionButtonForwardNex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endParaRPr lang="es-MX" altLang="es-MX"/>
          </a:p>
        </p:txBody>
      </p:sp>
      <p:sp>
        <p:nvSpPr>
          <p:cNvPr id="41992" name="AutoShape 12">
            <a:hlinkClick r:id="rId6" highlightClick="1"/>
            <a:extLst>
              <a:ext uri="{FF2B5EF4-FFF2-40B4-BE49-F238E27FC236}">
                <a16:creationId xmlns:a16="http://schemas.microsoft.com/office/drawing/2014/main" id="{AE1B25D9-5EBA-4291-8CCB-CEF77FDE34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16050" y="2924175"/>
            <a:ext cx="641350" cy="433388"/>
          </a:xfrm>
          <a:prstGeom prst="actionButtonForwardNex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defTabSz="914400"/>
            <a:endParaRPr lang="es-MX" altLang="es-MX"/>
          </a:p>
        </p:txBody>
      </p:sp>
      <p:sp>
        <p:nvSpPr>
          <p:cNvPr id="41993" name="AutoShape 12">
            <a:hlinkClick r:id="rId7" highlightClick="1"/>
            <a:extLst>
              <a:ext uri="{FF2B5EF4-FFF2-40B4-BE49-F238E27FC236}">
                <a16:creationId xmlns:a16="http://schemas.microsoft.com/office/drawing/2014/main" id="{340AC7C7-0C6B-46C5-8B51-9D3CF1612E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16050" y="3716338"/>
            <a:ext cx="641350" cy="433387"/>
          </a:xfrm>
          <a:prstGeom prst="actionButtonForwardNex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defTabSz="914400"/>
            <a:endParaRPr lang="es-MX" altLang="es-MX"/>
          </a:p>
        </p:txBody>
      </p:sp>
      <p:sp>
        <p:nvSpPr>
          <p:cNvPr id="41994" name="Text Box 1027">
            <a:extLst>
              <a:ext uri="{FF2B5EF4-FFF2-40B4-BE49-F238E27FC236}">
                <a16:creationId xmlns:a16="http://schemas.microsoft.com/office/drawing/2014/main" id="{CF9EB764-CC2F-4E66-B0BB-6DB1E61C6D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84438" y="2133600"/>
            <a:ext cx="5300662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s-MX">
                <a:solidFill>
                  <a:schemeClr val="tx1"/>
                </a:solidFill>
              </a:rPr>
              <a:t>Brown cancels election </a:t>
            </a:r>
            <a:r>
              <a:rPr lang="en-US" altLang="es-MX" i="0">
                <a:solidFill>
                  <a:schemeClr val="tx1"/>
                </a:solidFill>
              </a:rPr>
              <a:t>(0:00-2:40)</a:t>
            </a:r>
            <a:endParaRPr lang="en-US" altLang="es-MX">
              <a:solidFill>
                <a:schemeClr val="tx1"/>
              </a:solidFill>
            </a:endParaRPr>
          </a:p>
        </p:txBody>
      </p:sp>
      <p:sp>
        <p:nvSpPr>
          <p:cNvPr id="41995" name="Text Box 1027">
            <a:extLst>
              <a:ext uri="{FF2B5EF4-FFF2-40B4-BE49-F238E27FC236}">
                <a16:creationId xmlns:a16="http://schemas.microsoft.com/office/drawing/2014/main" id="{8F23E545-1F18-4FA8-9022-E1E1C54FCA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84438" y="2924175"/>
            <a:ext cx="5300662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s-MX">
                <a:solidFill>
                  <a:schemeClr val="tx1"/>
                </a:solidFill>
              </a:rPr>
              <a:t>Maggie vs euro </a:t>
            </a:r>
            <a:r>
              <a:rPr lang="en-US" altLang="es-MX" i="0">
                <a:solidFill>
                  <a:schemeClr val="tx1"/>
                </a:solidFill>
              </a:rPr>
              <a:t>(todo)</a:t>
            </a:r>
          </a:p>
        </p:txBody>
      </p:sp>
      <p:sp>
        <p:nvSpPr>
          <p:cNvPr id="41996" name="Text Box 1027">
            <a:extLst>
              <a:ext uri="{FF2B5EF4-FFF2-40B4-BE49-F238E27FC236}">
                <a16:creationId xmlns:a16="http://schemas.microsoft.com/office/drawing/2014/main" id="{ECC8C8C7-5A60-427C-BBBD-FC7B800541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84438" y="3687763"/>
            <a:ext cx="5300662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s-MX">
                <a:solidFill>
                  <a:schemeClr val="tx1"/>
                </a:solidFill>
              </a:rPr>
              <a:t>Blair </a:t>
            </a:r>
            <a:r>
              <a:rPr lang="en-US" altLang="es-MX" i="0">
                <a:solidFill>
                  <a:schemeClr val="tx1"/>
                </a:solidFill>
              </a:rPr>
              <a:t>(1:30-4:30)</a:t>
            </a:r>
            <a:endParaRPr lang="en-US" altLang="es-MX">
              <a:solidFill>
                <a:schemeClr val="tx1"/>
              </a:solidFill>
            </a:endParaRPr>
          </a:p>
        </p:txBody>
      </p:sp>
      <p:sp>
        <p:nvSpPr>
          <p:cNvPr id="41997" name="AutoShape 12">
            <a:hlinkClick r:id="" action="ppaction://hlinkshowjump?jump=lastslide" highlightClick="1"/>
            <a:extLst>
              <a:ext uri="{FF2B5EF4-FFF2-40B4-BE49-F238E27FC236}">
                <a16:creationId xmlns:a16="http://schemas.microsoft.com/office/drawing/2014/main" id="{610F7915-7BA0-493F-82AC-9A4EEE8EA9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33274" y="5900545"/>
            <a:ext cx="641350" cy="431800"/>
          </a:xfrm>
          <a:prstGeom prst="actionButtonForwardNex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defTabSz="914400"/>
            <a:endParaRPr lang="es-MX" altLang="es-MX"/>
          </a:p>
        </p:txBody>
      </p:sp>
      <p:pic>
        <p:nvPicPr>
          <p:cNvPr id="2" name="Elementos multimedia en línea 1" title="Prime Minister's Questions (PMQs) - 19 January 2022">
            <a:hlinkClick r:id="" action="ppaction://media"/>
            <a:extLst>
              <a:ext uri="{FF2B5EF4-FFF2-40B4-BE49-F238E27FC236}">
                <a16:creationId xmlns:a16="http://schemas.microsoft.com/office/drawing/2014/main" id="{7A51F8EE-E5BD-4843-93EB-8ED0D8E96206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8"/>
          <a:stretch>
            <a:fillRect/>
          </a:stretch>
        </p:blipFill>
        <p:spPr>
          <a:xfrm>
            <a:off x="5907549" y="4299360"/>
            <a:ext cx="2540000" cy="1435100"/>
          </a:xfrm>
          <a:prstGeom prst="rect">
            <a:avLst/>
          </a:prstGeom>
        </p:spPr>
      </p:pic>
      <p:pic>
        <p:nvPicPr>
          <p:cNvPr id="3" name="Elementos multimedia en línea 2" title="Prime Minister's Questions (PMQs) - 19 October 2022">
            <a:hlinkClick r:id="" action="ppaction://media"/>
            <a:extLst>
              <a:ext uri="{FF2B5EF4-FFF2-40B4-BE49-F238E27FC236}">
                <a16:creationId xmlns:a16="http://schemas.microsoft.com/office/drawing/2014/main" id="{F1B051CD-97A7-6DF6-7768-76C73B67A0FE}"/>
              </a:ext>
            </a:extLst>
          </p:cNvPr>
          <p:cNvPicPr>
            <a:picLocks noRot="1" noChangeAspect="1"/>
          </p:cNvPicPr>
          <p:nvPr>
            <a:videoFile r:link="rId2"/>
          </p:nvPr>
        </p:nvPicPr>
        <p:blipFill>
          <a:blip r:embed="rId9"/>
          <a:stretch>
            <a:fillRect/>
          </a:stretch>
        </p:blipFill>
        <p:spPr>
          <a:xfrm>
            <a:off x="325887" y="220573"/>
            <a:ext cx="2690962" cy="1607628"/>
          </a:xfrm>
          <a:prstGeom prst="rect">
            <a:avLst/>
          </a:prstGeom>
        </p:spPr>
      </p:pic>
      <p:sp>
        <p:nvSpPr>
          <p:cNvPr id="6" name="AutoShape 27">
            <a:hlinkClick r:id="rId10" action="ppaction://hlinksldjump"/>
            <a:extLst>
              <a:ext uri="{FF2B5EF4-FFF2-40B4-BE49-F238E27FC236}">
                <a16:creationId xmlns:a16="http://schemas.microsoft.com/office/drawing/2014/main" id="{0086E30B-B9B4-2ECA-6EA8-E796A2A5FA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86600" y="6448425"/>
            <a:ext cx="279400" cy="228600"/>
          </a:xfrm>
          <a:prstGeom prst="actionButtonBlank">
            <a:avLst/>
          </a:prstGeom>
          <a:solidFill>
            <a:srgbClr val="808080"/>
          </a:solidFill>
          <a:ln w="9360">
            <a:solidFill>
              <a:srgbClr val="000000"/>
            </a:solidFill>
            <a:miter lim="800000"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es-MX"/>
          </a:p>
        </p:txBody>
      </p:sp>
      <p:sp>
        <p:nvSpPr>
          <p:cNvPr id="8" name="Text Box 28">
            <a:extLst>
              <a:ext uri="{FF2B5EF4-FFF2-40B4-BE49-F238E27FC236}">
                <a16:creationId xmlns:a16="http://schemas.microsoft.com/office/drawing/2014/main" id="{D7FAA5F3-78A3-3E72-5FC2-0A88DE4822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91400" y="6384925"/>
            <a:ext cx="1676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250"/>
              </a:spcBef>
              <a:buFont typeface="Arial Unicode MS" panose="020B0604020202020204" pitchFamily="34" charset="-128"/>
              <a:buNone/>
            </a:pPr>
            <a:r>
              <a:rPr lang="en-GB" altLang="es-MX" sz="2000" i="0">
                <a:solidFill>
                  <a:srgbClr val="000000"/>
                </a:solidFill>
                <a:latin typeface="Arial Unicode MS" panose="020B0604020202020204" pitchFamily="34" charset="-128"/>
              </a:rPr>
              <a:t>Gabinetes...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>
            <a:extLst>
              <a:ext uri="{FF2B5EF4-FFF2-40B4-BE49-F238E27FC236}">
                <a16:creationId xmlns:a16="http://schemas.microsoft.com/office/drawing/2014/main" id="{BC35D2AE-9C12-4CBF-A8CD-B084EED613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63700" y="222250"/>
            <a:ext cx="5880100" cy="579438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 err="1">
                <a:solidFill>
                  <a:srgbClr val="000000"/>
                </a:solidFill>
                <a:latin typeface="Arial" charset="0"/>
              </a:rPr>
              <a:t>Funcionamiento</a:t>
            </a:r>
            <a:r>
              <a:rPr lang="en-GB" sz="3200" i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GB" sz="3200" i="0" err="1">
                <a:solidFill>
                  <a:srgbClr val="000000"/>
                </a:solidFill>
                <a:latin typeface="Arial" charset="0"/>
              </a:rPr>
              <a:t>parlamentario</a:t>
            </a:r>
            <a:endParaRPr lang="en-GB" sz="3200" i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4578" name="Text Box 2">
            <a:extLst>
              <a:ext uri="{FF2B5EF4-FFF2-40B4-BE49-F238E27FC236}">
                <a16:creationId xmlns:a16="http://schemas.microsoft.com/office/drawing/2014/main" id="{BFEF58C2-9007-4888-A688-F61210DD6A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2178050"/>
            <a:ext cx="762000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Gracias a la disciplina partidista, el </a:t>
            </a:r>
            <a:r>
              <a:rPr lang="en-GB" altLang="es-MX" sz="2800">
                <a:solidFill>
                  <a:srgbClr val="000000"/>
                </a:solidFill>
                <a:latin typeface="Arial" panose="020B0604020202020204" pitchFamily="34" charset="0"/>
              </a:rPr>
              <a:t>PM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es el capitán del debate. “</a:t>
            </a:r>
            <a:r>
              <a:rPr lang="en-GB" altLang="es-MX" sz="2800">
                <a:solidFill>
                  <a:srgbClr val="000000"/>
                </a:solidFill>
                <a:latin typeface="Arial" panose="020B0604020202020204" pitchFamily="34" charset="0"/>
              </a:rPr>
              <a:t>Whipped divisions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” </a:t>
            </a:r>
          </a:p>
        </p:txBody>
      </p:sp>
      <p:sp>
        <p:nvSpPr>
          <p:cNvPr id="43012" name="Text Box 3">
            <a:extLst>
              <a:ext uri="{FF2B5EF4-FFF2-40B4-BE49-F238E27FC236}">
                <a16:creationId xmlns:a16="http://schemas.microsoft.com/office/drawing/2014/main" id="{398A9E18-7D49-480C-82F7-602C3959E8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143000"/>
            <a:ext cx="762000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El </a:t>
            </a:r>
            <a:r>
              <a:rPr lang="en-GB" altLang="es-MX" sz="2800">
                <a:solidFill>
                  <a:srgbClr val="000000"/>
                </a:solidFill>
                <a:latin typeface="Arial" panose="020B0604020202020204" pitchFamily="34" charset="0"/>
              </a:rPr>
              <a:t>Speaker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vitalicio ordena el debate, no vota. Contrasta con </a:t>
            </a:r>
            <a:r>
              <a:rPr lang="en-GB" altLang="es-MX" sz="2800">
                <a:solidFill>
                  <a:srgbClr val="000000"/>
                </a:solidFill>
                <a:latin typeface="Arial" panose="020B0604020202020204" pitchFamily="34" charset="0"/>
              </a:rPr>
              <a:t>Speaker of the House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en EEUU</a:t>
            </a:r>
          </a:p>
        </p:txBody>
      </p:sp>
      <p:sp>
        <p:nvSpPr>
          <p:cNvPr id="24580" name="Text Box 4">
            <a:extLst>
              <a:ext uri="{FF2B5EF4-FFF2-40B4-BE49-F238E27FC236}">
                <a16:creationId xmlns:a16="http://schemas.microsoft.com/office/drawing/2014/main" id="{D6B2D076-49BD-4AD3-BE80-4752DF7B72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3138488"/>
            <a:ext cx="7924800" cy="95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Monopolio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de la agenda: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asuntos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del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gobierno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tienen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prioridad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sobre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 las 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demás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mociones</a:t>
            </a:r>
            <a:endParaRPr lang="en-GB" altLang="es-MX" sz="2800" i="0" dirty="0">
              <a:solidFill>
                <a:srgbClr val="000000"/>
              </a:solidFill>
              <a:latin typeface="Arial"/>
              <a:cs typeface="Lucida Sans Unicode"/>
            </a:endParaRPr>
          </a:p>
        </p:txBody>
      </p:sp>
      <p:sp>
        <p:nvSpPr>
          <p:cNvPr id="24581" name="Text Box 5">
            <a:extLst>
              <a:ext uri="{FF2B5EF4-FFF2-40B4-BE49-F238E27FC236}">
                <a16:creationId xmlns:a16="http://schemas.microsoft.com/office/drawing/2014/main" id="{B395C8C0-6225-4C5C-AF36-7DC19411CF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4354513"/>
            <a:ext cx="4067908" cy="1387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Sistema adversarial </a:t>
            </a:r>
            <a:b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</a:b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oposición-ejecutivo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b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</a:b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muy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distintivo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  </a:t>
            </a:r>
            <a:endParaRPr lang="en-GB" altLang="es-MX" sz="2800" i="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pic>
        <p:nvPicPr>
          <p:cNvPr id="2" name="Elementos multimedia en línea 1" title="Prime Minister's Questions (PMQs) - 19 January 2022">
            <a:hlinkClick r:id="" action="ppaction://media"/>
            <a:extLst>
              <a:ext uri="{FF2B5EF4-FFF2-40B4-BE49-F238E27FC236}">
                <a16:creationId xmlns:a16="http://schemas.microsoft.com/office/drawing/2014/main" id="{F03184E1-E673-4E97-8694-FCE20F14E52E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4621361" y="4178780"/>
            <a:ext cx="3645318" cy="2264088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78" grpId="0" autoUpdateAnimBg="0"/>
      <p:bldP spid="24580" grpId="0" autoUpdateAnimBg="0"/>
      <p:bldP spid="24581" grpId="0" autoUpdateAnimBg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Text Box 1">
            <a:extLst>
              <a:ext uri="{FF2B5EF4-FFF2-40B4-BE49-F238E27FC236}">
                <a16:creationId xmlns:a16="http://schemas.microsoft.com/office/drawing/2014/main" id="{8751A523-40BA-4424-8E7D-37CD87D519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7050" y="222250"/>
            <a:ext cx="8235950" cy="579438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(3) Bicameralismo asimétrico</a:t>
            </a:r>
          </a:p>
        </p:txBody>
      </p:sp>
      <p:sp>
        <p:nvSpPr>
          <p:cNvPr id="44035" name="Text Box 2">
            <a:extLst>
              <a:ext uri="{FF2B5EF4-FFF2-40B4-BE49-F238E27FC236}">
                <a16:creationId xmlns:a16="http://schemas.microsoft.com/office/drawing/2014/main" id="{07010D5A-23E7-4D81-A6C8-BAB52B7DB6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246188"/>
            <a:ext cx="8305800" cy="18488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El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Parlamento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es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una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asamblea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bicameral:</a:t>
            </a:r>
          </a:p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Char char="•"/>
            </a:pP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 </a:t>
            </a:r>
            <a:r>
              <a:rPr lang="en-GB" altLang="es-MX" sz="2800" dirty="0">
                <a:solidFill>
                  <a:srgbClr val="000000"/>
                </a:solidFill>
                <a:latin typeface="Arial"/>
                <a:cs typeface="Lucida Sans Unicode"/>
              </a:rPr>
              <a:t>House of Lords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(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cámara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de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los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Lords o “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alta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”)</a:t>
            </a:r>
          </a:p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Char char="•"/>
            </a:pP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 </a:t>
            </a:r>
            <a:r>
              <a:rPr lang="en-GB" altLang="es-MX" sz="2800" dirty="0">
                <a:solidFill>
                  <a:srgbClr val="000000"/>
                </a:solidFill>
                <a:latin typeface="Arial"/>
                <a:cs typeface="Lucida Sans Unicode"/>
              </a:rPr>
              <a:t>House of Commons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(de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los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Comunes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o “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baja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”)</a:t>
            </a:r>
          </a:p>
        </p:txBody>
      </p:sp>
      <p:sp>
        <p:nvSpPr>
          <p:cNvPr id="25603" name="Text Box 3">
            <a:extLst>
              <a:ext uri="{FF2B5EF4-FFF2-40B4-BE49-F238E27FC236}">
                <a16:creationId xmlns:a16="http://schemas.microsoft.com/office/drawing/2014/main" id="{40D4E3AF-BFD6-4194-967C-402C77B742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3654425"/>
            <a:ext cx="7620000" cy="24797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Lords son (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casi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)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irrelevantes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: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decir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“</a:t>
            </a:r>
            <a:r>
              <a:rPr lang="en-GB" altLang="es-MX" sz="2800" dirty="0">
                <a:solidFill>
                  <a:srgbClr val="000000"/>
                </a:solidFill>
                <a:latin typeface="Arial"/>
                <a:cs typeface="Lucida Sans Unicode"/>
              </a:rPr>
              <a:t>Parliament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”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en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como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decir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“</a:t>
            </a:r>
            <a:r>
              <a:rPr lang="en-GB" altLang="es-MX" sz="2800" dirty="0">
                <a:solidFill>
                  <a:srgbClr val="000000"/>
                </a:solidFill>
                <a:latin typeface="Arial"/>
                <a:cs typeface="Lucida Sans Unicode"/>
              </a:rPr>
              <a:t>Commons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”</a:t>
            </a:r>
          </a:p>
          <a:p>
            <a:pPr algn="ctr"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Gobiernos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se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hacen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y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deshacen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desde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la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HoC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.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HoL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sólo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puede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retrasar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legislación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temporalmente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(hasta un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año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).  ¿Veto? </a:t>
            </a:r>
            <a:endParaRPr lang="en-GB" altLang="es-MX" sz="2800" i="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03" grpId="0" autoUpdateAnimBg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Text Box 1">
            <a:extLst>
              <a:ext uri="{FF2B5EF4-FFF2-40B4-BE49-F238E27FC236}">
                <a16:creationId xmlns:a16="http://schemas.microsoft.com/office/drawing/2014/main" id="{E53917E1-24C1-4011-BDA9-D3B6CA67DD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84450" y="222250"/>
            <a:ext cx="4121150" cy="579438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La reforma de 1999</a:t>
            </a:r>
          </a:p>
        </p:txBody>
      </p:sp>
      <p:sp>
        <p:nvSpPr>
          <p:cNvPr id="45059" name="Text Box 2">
            <a:extLst>
              <a:ext uri="{FF2B5EF4-FFF2-40B4-BE49-F238E27FC236}">
                <a16:creationId xmlns:a16="http://schemas.microsoft.com/office/drawing/2014/main" id="{0B424002-15C3-4CB7-AF55-D069D50978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246188"/>
            <a:ext cx="7924800" cy="20488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Cámara de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los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Lores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pasó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de ser </a:t>
            </a:r>
            <a:r>
              <a:rPr lang="en-GB" altLang="es-MX" sz="2800" dirty="0" err="1">
                <a:solidFill>
                  <a:srgbClr val="000000"/>
                </a:solidFill>
                <a:latin typeface="Arial"/>
                <a:cs typeface="Lucida Sans Unicode"/>
              </a:rPr>
              <a:t>aristocrática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a </a:t>
            </a:r>
            <a:r>
              <a:rPr lang="en-GB" altLang="es-MX" sz="2800" dirty="0" err="1">
                <a:solidFill>
                  <a:srgbClr val="000000"/>
                </a:solidFill>
                <a:latin typeface="Arial"/>
                <a:cs typeface="Lucida Sans Unicode"/>
              </a:rPr>
              <a:t>meritocrática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: </a:t>
            </a:r>
            <a:endParaRPr lang="en-GB" altLang="es-MX" sz="2800" i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algn="ctr"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restan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aprox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. 90 </a:t>
            </a:r>
            <a:r>
              <a:rPr lang="en-GB" altLang="es-MX" sz="2800" dirty="0">
                <a:solidFill>
                  <a:schemeClr val="accent2"/>
                </a:solidFill>
                <a:latin typeface="Arial"/>
                <a:cs typeface="Lucida Sans Unicode"/>
              </a:rPr>
              <a:t>hereditary peers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y </a:t>
            </a:r>
            <a:br>
              <a:rPr lang="en-GB" altLang="es-MX" sz="2800" i="0" dirty="0">
                <a:latin typeface="Arial" panose="020B0604020202020204" pitchFamily="34" charset="0"/>
              </a:rPr>
            </a:b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26 del </a:t>
            </a:r>
            <a:r>
              <a:rPr lang="en-GB" altLang="es-MX" sz="2800" i="0" dirty="0">
                <a:solidFill>
                  <a:schemeClr val="accent1"/>
                </a:solidFill>
                <a:latin typeface="Arial"/>
                <a:cs typeface="Lucida Sans Unicode"/>
              </a:rPr>
              <a:t>alto </a:t>
            </a:r>
            <a:r>
              <a:rPr lang="en-GB" altLang="es-MX" sz="2800" i="0" dirty="0" err="1">
                <a:solidFill>
                  <a:schemeClr val="accent1"/>
                </a:solidFill>
                <a:latin typeface="Arial"/>
                <a:cs typeface="Lucida Sans Unicode"/>
              </a:rPr>
              <a:t>clero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, vs 500+ </a:t>
            </a:r>
            <a:r>
              <a:rPr lang="en-GB" altLang="es-MX" sz="2800" b="1" dirty="0">
                <a:solidFill>
                  <a:srgbClr val="000000"/>
                </a:solidFill>
                <a:latin typeface="Arial"/>
                <a:cs typeface="Lucida Sans Unicode"/>
              </a:rPr>
              <a:t>life peers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  </a:t>
            </a:r>
            <a:endParaRPr lang="en-GB" altLang="es-MX" sz="2800" i="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6627" name="Text Box 3">
            <a:extLst>
              <a:ext uri="{FF2B5EF4-FFF2-40B4-BE49-F238E27FC236}">
                <a16:creationId xmlns:a16="http://schemas.microsoft.com/office/drawing/2014/main" id="{49303538-A508-4434-B6FE-3671776AF1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3581400"/>
            <a:ext cx="8153400" cy="1373188"/>
          </a:xfrm>
          <a:prstGeom prst="rect">
            <a:avLst/>
          </a:prstGeom>
          <a:solidFill>
            <a:srgbClr val="B2B2B2"/>
          </a:solidFill>
          <a:ln>
            <a:noFill/>
          </a:ln>
          <a:effectLst>
            <a:outerShdw dist="107933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Una ventaja de Lores: pueden debatir abiertamente temas espinosos electoralmente (como aborto, matrimonio gay, eutanasia…)</a:t>
            </a:r>
            <a:r>
              <a:rPr lang="ar-SA" altLang="es-MX" sz="2800" i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‏</a:t>
            </a:r>
            <a:endParaRPr lang="en-GB" altLang="es-MX" sz="2800" i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36869" name="Text Box 3">
            <a:extLst>
              <a:ext uri="{FF2B5EF4-FFF2-40B4-BE49-F238E27FC236}">
                <a16:creationId xmlns:a16="http://schemas.microsoft.com/office/drawing/2014/main" id="{A3B32B88-FA0A-45AA-AD88-BB5A054B06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5486400"/>
            <a:ext cx="8153400" cy="946150"/>
          </a:xfrm>
          <a:prstGeom prst="rect">
            <a:avLst/>
          </a:prstGeom>
          <a:solidFill>
            <a:srgbClr val="B2B2B2"/>
          </a:solidFill>
          <a:ln>
            <a:noFill/>
          </a:ln>
          <a:effectLst>
            <a:outerShdw dist="107933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2012: LibDems exigieron reforma para que fuera electa (AV). Revuelta conservadora la frenó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7" grpId="0" animBg="1" autoUpdateAnimBg="0"/>
      <p:bldP spid="36869" grpId="0" animBg="1" autoUpdateAnimBg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29B15D0-018E-EA91-3369-F9CFE67C1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s-ES" b="1" dirty="0">
                <a:latin typeface="Arial"/>
              </a:rPr>
              <a:t>Sir</a:t>
            </a:r>
            <a:r>
              <a:rPr lang="es-ES" dirty="0">
                <a:latin typeface="Arial"/>
              </a:rPr>
              <a:t> </a:t>
            </a:r>
            <a:r>
              <a:rPr lang="es-ES" err="1">
                <a:latin typeface="Arial"/>
              </a:rPr>
              <a:t>Keir</a:t>
            </a:r>
            <a:r>
              <a:rPr lang="es-ES" dirty="0">
                <a:latin typeface="Arial"/>
              </a:rPr>
              <a:t> </a:t>
            </a:r>
            <a:r>
              <a:rPr lang="es-ES" err="1">
                <a:latin typeface="Arial"/>
              </a:rPr>
              <a:t>Starmer</a:t>
            </a:r>
            <a:endParaRPr lang="es-ES">
              <a:latin typeface="Arial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2B9B465-B0C5-FF6E-8A92-08260C8A495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lIns="91440" tIns="45720" rIns="91440" bIns="45720" anchor="t"/>
          <a:lstStyle/>
          <a:p>
            <a:pPr marL="340995" indent="-340995"/>
            <a:r>
              <a:rPr lang="es-ES" dirty="0">
                <a:latin typeface="Arial"/>
                <a:ea typeface="+mn-lt"/>
                <a:cs typeface="Arial"/>
              </a:rPr>
              <a:t>¿Cómo es que el laborista detenta un título nobiliario?</a:t>
            </a:r>
          </a:p>
          <a:p>
            <a:pPr marL="340995" indent="-340995"/>
            <a:r>
              <a:rPr lang="es-ES" i="1" err="1">
                <a:latin typeface="Arial"/>
                <a:ea typeface="+mn-lt"/>
                <a:cs typeface="Arial"/>
              </a:rPr>
              <a:t>Knighthood</a:t>
            </a:r>
            <a:r>
              <a:rPr lang="es-ES" dirty="0">
                <a:latin typeface="Arial"/>
                <a:ea typeface="+mn-lt"/>
                <a:cs typeface="Arial"/>
              </a:rPr>
              <a:t> = título honorífico otorgado por el rey, meritocracia</a:t>
            </a:r>
          </a:p>
          <a:p>
            <a:pPr marL="340995" indent="-340995"/>
            <a:r>
              <a:rPr lang="es-ES" dirty="0">
                <a:latin typeface="Arial"/>
                <a:ea typeface="+mn-lt"/>
                <a:cs typeface="Arial"/>
              </a:rPr>
              <a:t>Lo obtuvo en 2014 por carrera como fiscal</a:t>
            </a:r>
          </a:p>
        </p:txBody>
      </p:sp>
      <p:pic>
        <p:nvPicPr>
          <p:cNvPr id="5" name="Marcador de contenido 4" descr="Imagen que contiene persona, interior, mujer, hombre&#10;&#10;Descripción generada automáticamente">
            <a:extLst>
              <a:ext uri="{FF2B5EF4-FFF2-40B4-BE49-F238E27FC236}">
                <a16:creationId xmlns:a16="http://schemas.microsoft.com/office/drawing/2014/main" id="{2B7D61E6-324B-F335-B09F-711DDB96741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825753" y="1600200"/>
            <a:ext cx="3683494" cy="4525963"/>
          </a:xfrm>
        </p:spPr>
      </p:pic>
      <p:pic>
        <p:nvPicPr>
          <p:cNvPr id="6" name="Imagen 5" descr="Imagen que contiene Texto&#10;&#10;Descripción generada automáticamente">
            <a:extLst>
              <a:ext uri="{FF2B5EF4-FFF2-40B4-BE49-F238E27FC236}">
                <a16:creationId xmlns:a16="http://schemas.microsoft.com/office/drawing/2014/main" id="{B89D0337-444F-715D-EE1B-BBBE043C20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427" y="1561772"/>
            <a:ext cx="3429000" cy="4533900"/>
          </a:xfrm>
          <a:prstGeom prst="rect">
            <a:avLst/>
          </a:prstGeom>
        </p:spPr>
      </p:pic>
      <p:pic>
        <p:nvPicPr>
          <p:cNvPr id="7" name="Imagen 6" descr="Texto&#10;&#10;Descripción generada automáticamente">
            <a:extLst>
              <a:ext uri="{FF2B5EF4-FFF2-40B4-BE49-F238E27FC236}">
                <a16:creationId xmlns:a16="http://schemas.microsoft.com/office/drawing/2014/main" id="{F8931A98-D280-D186-6BE0-7B7DDBFAA8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0509" y="4236983"/>
            <a:ext cx="2562225" cy="178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42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7" name="Picture 9">
            <a:extLst>
              <a:ext uri="{FF2B5EF4-FFF2-40B4-BE49-F238E27FC236}">
                <a16:creationId xmlns:a16="http://schemas.microsoft.com/office/drawing/2014/main" id="{E7F2A9A3-C4CF-42B8-8661-765EE9AB0F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1066800"/>
            <a:ext cx="1957388" cy="266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49" name="Text Box 1">
            <a:extLst>
              <a:ext uri="{FF2B5EF4-FFF2-40B4-BE49-F238E27FC236}">
                <a16:creationId xmlns:a16="http://schemas.microsoft.com/office/drawing/2014/main" id="{F3A96286-EDFA-41D5-9B90-0D418CF9C3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7050" y="222250"/>
            <a:ext cx="8235950" cy="579438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>
                <a:solidFill>
                  <a:srgbClr val="000000"/>
                </a:solidFill>
                <a:latin typeface="Arial" charset="0"/>
              </a:rPr>
              <a:t>Single-member districts</a:t>
            </a:r>
            <a:r>
              <a:rPr lang="en-GB" sz="3200" i="0">
                <a:solidFill>
                  <a:srgbClr val="000000"/>
                </a:solidFill>
                <a:latin typeface="Arial" charset="0"/>
              </a:rPr>
              <a:t> + </a:t>
            </a:r>
            <a:r>
              <a:rPr lang="en-GB" sz="3200">
                <a:solidFill>
                  <a:srgbClr val="000000"/>
                </a:solidFill>
                <a:latin typeface="Arial" charset="0"/>
              </a:rPr>
              <a:t>first-past-the-post</a:t>
            </a:r>
          </a:p>
        </p:txBody>
      </p:sp>
      <p:sp>
        <p:nvSpPr>
          <p:cNvPr id="46084" name="Text Box 2">
            <a:extLst>
              <a:ext uri="{FF2B5EF4-FFF2-40B4-BE49-F238E27FC236}">
                <a16:creationId xmlns:a16="http://schemas.microsoft.com/office/drawing/2014/main" id="{C23D80A1-FD5A-44C1-AE84-3DB9B34359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066800"/>
            <a:ext cx="7620000" cy="956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La </a:t>
            </a:r>
            <a:r>
              <a:rPr lang="en-GB" altLang="es-MX" sz="2800" dirty="0">
                <a:solidFill>
                  <a:srgbClr val="000000"/>
                </a:solidFill>
                <a:latin typeface="Arial"/>
                <a:cs typeface="Lucida Sans Unicode"/>
              </a:rPr>
              <a:t>House of Commons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tiene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br>
              <a:rPr lang="en-GB" altLang="es-MX" sz="2800" i="0" dirty="0">
                <a:latin typeface="Arial" panose="020B0604020202020204" pitchFamily="34" charset="0"/>
              </a:rPr>
            </a:b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650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integrantes</a:t>
            </a:r>
          </a:p>
        </p:txBody>
      </p:sp>
      <p:sp>
        <p:nvSpPr>
          <p:cNvPr id="46085" name="Text Box 3">
            <a:extLst>
              <a:ext uri="{FF2B5EF4-FFF2-40B4-BE49-F238E27FC236}">
                <a16:creationId xmlns:a16="http://schemas.microsoft.com/office/drawing/2014/main" id="{0775A814-4699-4850-AF55-5EE5D93594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2070100"/>
            <a:ext cx="70866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Char char="•"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 electos en distritos </a:t>
            </a:r>
            <a:r>
              <a:rPr lang="en-GB" altLang="es-MX" sz="2800" b="1" i="0">
                <a:solidFill>
                  <a:srgbClr val="000000"/>
                </a:solidFill>
                <a:latin typeface="Arial" panose="020B0604020202020204" pitchFamily="34" charset="0"/>
              </a:rPr>
              <a:t>uninominales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y</a:t>
            </a:r>
          </a:p>
        </p:txBody>
      </p:sp>
      <p:sp>
        <p:nvSpPr>
          <p:cNvPr id="46086" name="Text Box 4">
            <a:extLst>
              <a:ext uri="{FF2B5EF4-FFF2-40B4-BE49-F238E27FC236}">
                <a16:creationId xmlns:a16="http://schemas.microsoft.com/office/drawing/2014/main" id="{9952800A-778C-4C1A-9246-56F6D8AD44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2603500"/>
            <a:ext cx="70866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Char char="•"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 por regla de </a:t>
            </a:r>
            <a:r>
              <a:rPr lang="en-GB" altLang="es-MX" sz="2800" b="1" i="0">
                <a:solidFill>
                  <a:srgbClr val="000000"/>
                </a:solidFill>
                <a:latin typeface="Arial" panose="020B0604020202020204" pitchFamily="34" charset="0"/>
              </a:rPr>
              <a:t>pluralidad</a:t>
            </a:r>
            <a:endParaRPr lang="en-GB" altLang="es-MX" sz="2800" i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7653" name="Text Box 5">
            <a:extLst>
              <a:ext uri="{FF2B5EF4-FFF2-40B4-BE49-F238E27FC236}">
                <a16:creationId xmlns:a16="http://schemas.microsoft.com/office/drawing/2014/main" id="{68CC70E6-3A66-4EF0-9620-A07829AD80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4800600"/>
            <a:ext cx="7620000" cy="1800225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175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2800" b="1" i="0">
                <a:solidFill>
                  <a:srgbClr val="000000"/>
                </a:solidFill>
                <a:latin typeface="Arial" charset="0"/>
              </a:rPr>
              <a:t>Ejemplos:</a:t>
            </a:r>
            <a:br>
              <a:rPr lang="en-GB" sz="2800" b="1" i="0">
                <a:solidFill>
                  <a:srgbClr val="000000"/>
                </a:solidFill>
                <a:latin typeface="Arial" charset="0"/>
              </a:rPr>
            </a:br>
            <a:r>
              <a:rPr lang="en-GB" sz="2800" i="0">
                <a:solidFill>
                  <a:srgbClr val="000000"/>
                </a:solidFill>
                <a:latin typeface="Arial" charset="0"/>
              </a:rPr>
              <a:t>EUA y Canadá lo conservan; </a:t>
            </a:r>
            <a:br>
              <a:rPr lang="en-GB" sz="2800" i="0">
                <a:solidFill>
                  <a:srgbClr val="000000"/>
                </a:solidFill>
                <a:latin typeface="Arial" charset="0"/>
              </a:rPr>
            </a:br>
            <a:r>
              <a:rPr lang="en-GB" sz="2800" i="0">
                <a:solidFill>
                  <a:srgbClr val="000000"/>
                </a:solidFill>
                <a:latin typeface="Arial" charset="0"/>
              </a:rPr>
              <a:t>México lo tuvo de forma pura hasta 1964; </a:t>
            </a:r>
            <a:br>
              <a:rPr lang="en-GB" sz="2800" i="0">
                <a:solidFill>
                  <a:srgbClr val="000000"/>
                </a:solidFill>
                <a:latin typeface="Arial" charset="0"/>
              </a:rPr>
            </a:br>
            <a:r>
              <a:rPr lang="en-GB" sz="2800" i="0">
                <a:solidFill>
                  <a:srgbClr val="000000"/>
                </a:solidFill>
                <a:latin typeface="Arial" charset="0"/>
              </a:rPr>
              <a:t>Nueva Zelanda hasta 1996  </a:t>
            </a:r>
          </a:p>
        </p:txBody>
      </p:sp>
      <p:sp>
        <p:nvSpPr>
          <p:cNvPr id="27654" name="Text Box 6">
            <a:extLst>
              <a:ext uri="{FF2B5EF4-FFF2-40B4-BE49-F238E27FC236}">
                <a16:creationId xmlns:a16="http://schemas.microsoft.com/office/drawing/2014/main" id="{B4B4896D-CBFE-46AB-BD3A-014ADD901A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3397250"/>
            <a:ext cx="7620000" cy="137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Así empezó la democracia, luego se </a:t>
            </a: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abogó por la </a:t>
            </a:r>
            <a:r>
              <a:rPr lang="en-GB" altLang="es-MX" sz="2800" b="1" i="0">
                <a:solidFill>
                  <a:srgbClr val="000000"/>
                </a:solidFill>
                <a:latin typeface="Arial" panose="020B0604020202020204" pitchFamily="34" charset="0"/>
              </a:rPr>
              <a:t>RP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. LibDems demandan reforma electoral  (perdieron en referendo mayo 2011)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653" grpId="0" animBg="1" autoUpdateAnimBg="0"/>
      <p:bldP spid="27654" grpId="0" autoUpdateAnimBg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">
            <a:extLst>
              <a:ext uri="{FF2B5EF4-FFF2-40B4-BE49-F238E27FC236}">
                <a16:creationId xmlns:a16="http://schemas.microsoft.com/office/drawing/2014/main" id="{AA61C306-3100-46D8-949D-A67F04A574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7050" y="41275"/>
            <a:ext cx="8235950" cy="587375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 anchor="t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dirty="0" err="1">
                <a:solidFill>
                  <a:srgbClr val="000000"/>
                </a:solidFill>
                <a:latin typeface="Arial"/>
                <a:cs typeface="Lucida Sans Unicode"/>
              </a:rPr>
              <a:t>Elección</a:t>
            </a:r>
            <a:r>
              <a:rPr lang="en-GB" sz="3200" dirty="0">
                <a:solidFill>
                  <a:srgbClr val="000000"/>
                </a:solidFill>
                <a:latin typeface="Arial"/>
                <a:cs typeface="Lucida Sans Unicode"/>
              </a:rPr>
              <a:t> general 2024</a:t>
            </a:r>
            <a:endParaRPr lang="en-GB" sz="3200" dirty="0">
              <a:solidFill>
                <a:srgbClr val="000000"/>
              </a:solidFill>
              <a:latin typeface="Arial" charset="0"/>
            </a:endParaRPr>
          </a:p>
        </p:txBody>
      </p:sp>
      <p:pic>
        <p:nvPicPr>
          <p:cNvPr id="2" name="Imagen 1" descr="Mapa&#10;&#10;Descripción generada automáticamente">
            <a:extLst>
              <a:ext uri="{FF2B5EF4-FFF2-40B4-BE49-F238E27FC236}">
                <a16:creationId xmlns:a16="http://schemas.microsoft.com/office/drawing/2014/main" id="{B6C3E849-0253-27EB-150D-9F62BC4CF9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004" y="709301"/>
            <a:ext cx="3568382" cy="5930781"/>
          </a:xfrm>
          <a:prstGeom prst="rect">
            <a:avLst/>
          </a:prstGeom>
        </p:spPr>
      </p:pic>
      <p:pic>
        <p:nvPicPr>
          <p:cNvPr id="3" name="Imagen 2" descr="Imagen que contiene cuarto&#10;&#10;Descripción generada automáticamente">
            <a:extLst>
              <a:ext uri="{FF2B5EF4-FFF2-40B4-BE49-F238E27FC236}">
                <a16:creationId xmlns:a16="http://schemas.microsoft.com/office/drawing/2014/main" id="{C0FEB637-6770-9AAE-47D6-CB09B635D4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2211" y="709301"/>
            <a:ext cx="3568382" cy="5930781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1 Imagen">
            <a:extLst>
              <a:ext uri="{FF2B5EF4-FFF2-40B4-BE49-F238E27FC236}">
                <a16:creationId xmlns:a16="http://schemas.microsoft.com/office/drawing/2014/main" id="{E28F318F-B4A3-4D50-8C35-8CE198438F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33425"/>
            <a:ext cx="9144000" cy="6151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 Box 1">
            <a:extLst>
              <a:ext uri="{FF2B5EF4-FFF2-40B4-BE49-F238E27FC236}">
                <a16:creationId xmlns:a16="http://schemas.microsoft.com/office/drawing/2014/main" id="{AA61C306-3100-46D8-949D-A67F04A574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7050" y="41275"/>
            <a:ext cx="8235950" cy="587375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err="1">
                <a:solidFill>
                  <a:srgbClr val="000000"/>
                </a:solidFill>
                <a:latin typeface="Arial" charset="0"/>
              </a:rPr>
              <a:t>Elección</a:t>
            </a:r>
            <a:r>
              <a:rPr lang="en-GB" sz="3200">
                <a:solidFill>
                  <a:srgbClr val="000000"/>
                </a:solidFill>
                <a:latin typeface="Arial" charset="0"/>
              </a:rPr>
              <a:t> general 2019</a:t>
            </a:r>
          </a:p>
        </p:txBody>
      </p:sp>
    </p:spTree>
    <p:extLst>
      <p:ext uri="{BB962C8B-B14F-4D97-AF65-F5344CB8AC3E}">
        <p14:creationId xmlns:p14="http://schemas.microsoft.com/office/powerpoint/2010/main" val="16418734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Text Box 1">
            <a:extLst>
              <a:ext uri="{FF2B5EF4-FFF2-40B4-BE49-F238E27FC236}">
                <a16:creationId xmlns:a16="http://schemas.microsoft.com/office/drawing/2014/main" id="{A3CF9B04-EF59-4D73-A391-24AFBF3FB7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4650" y="222250"/>
            <a:ext cx="8388350" cy="1202510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 anchor="t">
            <a:spAutoFit/>
          </a:bodyPr>
          <a:lstStyle/>
          <a:p>
            <a:pPr algn="ctr">
              <a:lnSpc>
                <a:spcPct val="100000"/>
              </a:lnSpc>
              <a:spcBef>
                <a:spcPts val="22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600" i="0" dirty="0">
                <a:solidFill>
                  <a:srgbClr val="000000"/>
                </a:solidFill>
                <a:latin typeface="Arial"/>
                <a:cs typeface="Lucida Sans Unicode"/>
              </a:rPr>
              <a:t>Menor </a:t>
            </a:r>
            <a:r>
              <a:rPr lang="en-GB" sz="3600" i="0" dirty="0" err="1">
                <a:solidFill>
                  <a:srgbClr val="000000"/>
                </a:solidFill>
                <a:latin typeface="Arial"/>
                <a:cs typeface="Lucida Sans Unicode"/>
              </a:rPr>
              <a:t>dependencia</a:t>
            </a:r>
            <a:r>
              <a:rPr lang="en-GB" sz="3600" i="0" dirty="0">
                <a:solidFill>
                  <a:srgbClr val="000000"/>
                </a:solidFill>
                <a:latin typeface="Arial"/>
                <a:cs typeface="Lucida Sans Unicode"/>
              </a:rPr>
              <a:t> del </a:t>
            </a:r>
            <a:br>
              <a:rPr lang="en-GB" sz="3600" i="0" dirty="0">
                <a:solidFill>
                  <a:srgbClr val="000000"/>
                </a:solidFill>
                <a:latin typeface="Arial"/>
                <a:cs typeface="Lucida Sans Unicode"/>
              </a:rPr>
            </a:br>
            <a:r>
              <a:rPr lang="en-GB" sz="3600" i="0" dirty="0" err="1">
                <a:solidFill>
                  <a:srgbClr val="000000"/>
                </a:solidFill>
                <a:latin typeface="Arial"/>
                <a:cs typeface="Lucida Sans Unicode"/>
              </a:rPr>
              <a:t>ejército</a:t>
            </a:r>
            <a:r>
              <a:rPr lang="en-GB" sz="3600" i="0" dirty="0">
                <a:solidFill>
                  <a:srgbClr val="000000"/>
                </a:solidFill>
                <a:latin typeface="Arial"/>
                <a:cs typeface="Lucida Sans Unicode"/>
              </a:rPr>
              <a:t> -&gt; </a:t>
            </a:r>
            <a:r>
              <a:rPr lang="en-GB" sz="3600" dirty="0" err="1">
                <a:solidFill>
                  <a:srgbClr val="000000"/>
                </a:solidFill>
                <a:latin typeface="Arial"/>
                <a:cs typeface="Lucida Sans Unicode"/>
              </a:rPr>
              <a:t>gobierno</a:t>
            </a:r>
            <a:r>
              <a:rPr lang="en-GB" sz="360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sz="3600" dirty="0" err="1">
                <a:solidFill>
                  <a:srgbClr val="000000"/>
                </a:solidFill>
                <a:latin typeface="Arial"/>
                <a:cs typeface="Lucida Sans Unicode"/>
              </a:rPr>
              <a:t>limitado</a:t>
            </a:r>
            <a:r>
              <a:rPr lang="en-GB" sz="3600" dirty="0">
                <a:solidFill>
                  <a:srgbClr val="000000"/>
                </a:solidFill>
                <a:latin typeface="Arial"/>
                <a:cs typeface="Lucida Sans Unicode"/>
              </a:rPr>
              <a:t> </a:t>
            </a:r>
            <a:endParaRPr lang="en-GB" sz="36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6147" name="Text Box 3">
            <a:extLst>
              <a:ext uri="{FF2B5EF4-FFF2-40B4-BE49-F238E27FC236}">
                <a16:creationId xmlns:a16="http://schemas.microsoft.com/office/drawing/2014/main" id="{AF64D42B-D2EE-402A-8D51-1816516C1A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5410200"/>
            <a:ext cx="8642350" cy="1066800"/>
          </a:xfrm>
          <a:prstGeom prst="rect">
            <a:avLst/>
          </a:prstGeom>
          <a:solidFill>
            <a:srgbClr val="FFCC66"/>
          </a:solidFill>
          <a:ln>
            <a:noFill/>
          </a:ln>
          <a:effectLst>
            <a:outerShdw dist="107933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2000"/>
              </a:spcBef>
              <a:buFont typeface="Garamond" panose="02020404030301010803" pitchFamily="18" charset="0"/>
              <a:buNone/>
            </a:pP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Desequilibrio continental en favor de la Corona (Francia) o de señoríos locales (Alemania)</a:t>
            </a:r>
            <a:r>
              <a:rPr lang="ar-SA" altLang="es-MX" sz="3200" i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‏</a:t>
            </a:r>
            <a:endParaRPr lang="en-GB" altLang="es-MX" sz="3200" i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grpSp>
        <p:nvGrpSpPr>
          <p:cNvPr id="2" name="Group 7">
            <a:extLst>
              <a:ext uri="{FF2B5EF4-FFF2-40B4-BE49-F238E27FC236}">
                <a16:creationId xmlns:a16="http://schemas.microsoft.com/office/drawing/2014/main" id="{75C4B62C-D101-4C70-AF5E-B84A2746CAE4}"/>
              </a:ext>
            </a:extLst>
          </p:cNvPr>
          <p:cNvGrpSpPr>
            <a:grpSpLocks/>
          </p:cNvGrpSpPr>
          <p:nvPr/>
        </p:nvGrpSpPr>
        <p:grpSpPr bwMode="auto">
          <a:xfrm>
            <a:off x="457200" y="1600200"/>
            <a:ext cx="8645525" cy="3505200"/>
            <a:chOff x="288" y="1008"/>
            <a:chExt cx="5446" cy="2208"/>
          </a:xfrm>
        </p:grpSpPr>
        <p:sp>
          <p:nvSpPr>
            <p:cNvPr id="6149" name="Text Box 2">
              <a:extLst>
                <a:ext uri="{FF2B5EF4-FFF2-40B4-BE49-F238E27FC236}">
                  <a16:creationId xmlns:a16="http://schemas.microsoft.com/office/drawing/2014/main" id="{926B61F9-9819-474B-8360-A51F7691945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8" y="1008"/>
              <a:ext cx="5444" cy="6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875"/>
                </a:spcBef>
                <a:buFont typeface="Garamond" panose="02020404030301010803" pitchFamily="18" charset="0"/>
                <a:buNone/>
              </a:pPr>
              <a:r>
                <a:rPr lang="en-GB" altLang="es-MX" sz="3200" i="0">
                  <a:solidFill>
                    <a:srgbClr val="000000"/>
                  </a:solidFill>
                  <a:latin typeface="Arial" panose="020B0604020202020204" pitchFamily="34" charset="0"/>
                </a:rPr>
                <a:t>Inglaterra pudo mantener el equilibrio del </a:t>
              </a:r>
              <a:br>
                <a:rPr lang="en-GB" altLang="es-MX" sz="3200" i="0">
                  <a:solidFill>
                    <a:srgbClr val="000000"/>
                  </a:solidFill>
                  <a:latin typeface="Arial" panose="020B0604020202020204" pitchFamily="34" charset="0"/>
                </a:rPr>
              </a:br>
              <a:r>
                <a:rPr lang="en-GB" altLang="es-MX" sz="3200" b="1" i="0">
                  <a:solidFill>
                    <a:srgbClr val="000000"/>
                  </a:solidFill>
                  <a:latin typeface="Arial" panose="020B0604020202020204" pitchFamily="34" charset="0"/>
                </a:rPr>
                <a:t>contrato feudal</a:t>
              </a:r>
              <a:r>
                <a:rPr lang="en-GB" altLang="es-MX" sz="3200" i="0">
                  <a:solidFill>
                    <a:srgbClr val="000000"/>
                  </a:solidFill>
                  <a:latin typeface="Arial" panose="020B0604020202020204" pitchFamily="34" charset="0"/>
                </a:rPr>
                <a:t> (</a:t>
              </a:r>
              <a:r>
                <a:rPr lang="en-GB" altLang="es-MX" sz="3000" i="0">
                  <a:solidFill>
                    <a:srgbClr val="000000"/>
                  </a:solidFill>
                  <a:latin typeface="Arial" panose="020B0604020202020204" pitchFamily="34" charset="0"/>
                </a:rPr>
                <a:t>Carta Magna, 1215). </a:t>
              </a:r>
            </a:p>
          </p:txBody>
        </p:sp>
        <p:sp>
          <p:nvSpPr>
            <p:cNvPr id="6150" name="Text Box 4">
              <a:extLst>
                <a:ext uri="{FF2B5EF4-FFF2-40B4-BE49-F238E27FC236}">
                  <a16:creationId xmlns:a16="http://schemas.microsoft.com/office/drawing/2014/main" id="{B10FE649-90D1-42D9-9D83-9191200392C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0" y="1763"/>
              <a:ext cx="5444" cy="6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 anchor="t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2000"/>
                </a:spcBef>
                <a:buFont typeface="Garamond" panose="02020404030301010803" pitchFamily="18" charset="0"/>
                <a:buChar char="•"/>
              </a:pPr>
              <a:r>
                <a:rPr lang="en-GB" altLang="es-MX" sz="3200" i="0" dirty="0">
                  <a:solidFill>
                    <a:srgbClr val="000000"/>
                  </a:solidFill>
                  <a:latin typeface="Arial"/>
                  <a:cs typeface="Lucida Sans Unicode"/>
                </a:rPr>
                <a:t> Corona </a:t>
              </a:r>
              <a:r>
                <a:rPr lang="en-GB" altLang="es-MX" sz="3200" i="0" err="1">
                  <a:solidFill>
                    <a:srgbClr val="000000"/>
                  </a:solidFill>
                  <a:latin typeface="Arial"/>
                  <a:cs typeface="Lucida Sans Unicode"/>
                </a:rPr>
                <a:t>otorgaba</a:t>
              </a:r>
              <a:r>
                <a:rPr lang="en-GB" altLang="es-MX" sz="3200" i="0" dirty="0">
                  <a:solidFill>
                    <a:srgbClr val="000000"/>
                  </a:solidFill>
                  <a:latin typeface="Arial"/>
                  <a:cs typeface="Lucida Sans Unicode"/>
                </a:rPr>
                <a:t> </a:t>
              </a:r>
              <a:r>
                <a:rPr lang="en-GB" altLang="es-MX" sz="3200" i="0" err="1">
                  <a:solidFill>
                    <a:srgbClr val="000000"/>
                  </a:solidFill>
                  <a:latin typeface="Arial"/>
                  <a:cs typeface="Lucida Sans Unicode"/>
                </a:rPr>
                <a:t>usufructo</a:t>
              </a:r>
              <a:r>
                <a:rPr lang="en-GB" altLang="es-MX" sz="3200" i="0" dirty="0">
                  <a:solidFill>
                    <a:srgbClr val="000000"/>
                  </a:solidFill>
                  <a:latin typeface="Arial"/>
                  <a:cs typeface="Lucida Sans Unicode"/>
                </a:rPr>
                <a:t> tierra y </a:t>
              </a:r>
              <a:r>
                <a:rPr lang="en-GB" altLang="es-MX" sz="3200" i="0" err="1">
                  <a:solidFill>
                    <a:srgbClr val="000000"/>
                  </a:solidFill>
                  <a:latin typeface="Arial"/>
                  <a:cs typeface="Lucida Sans Unicode"/>
                </a:rPr>
                <a:t>protección</a:t>
              </a:r>
              <a:r>
                <a:rPr lang="en-GB" altLang="es-MX" sz="3200" i="0" dirty="0">
                  <a:solidFill>
                    <a:srgbClr val="000000"/>
                  </a:solidFill>
                  <a:latin typeface="Arial"/>
                  <a:cs typeface="Lucida Sans Unicode"/>
                </a:rPr>
                <a:t> a </a:t>
              </a:r>
              <a:r>
                <a:rPr lang="en-GB" altLang="es-MX" sz="3200" i="0" err="1">
                  <a:solidFill>
                    <a:srgbClr val="000000"/>
                  </a:solidFill>
                  <a:latin typeface="Arial"/>
                  <a:cs typeface="Lucida Sans Unicode"/>
                </a:rPr>
                <a:t>los</a:t>
              </a:r>
              <a:r>
                <a:rPr lang="en-GB" altLang="es-MX" sz="3200" i="0" dirty="0">
                  <a:solidFill>
                    <a:srgbClr val="000000"/>
                  </a:solidFill>
                  <a:latin typeface="Arial"/>
                  <a:cs typeface="Lucida Sans Unicode"/>
                </a:rPr>
                <a:t> </a:t>
              </a:r>
              <a:r>
                <a:rPr lang="en-GB" altLang="es-MX" sz="3200" i="0" err="1">
                  <a:solidFill>
                    <a:srgbClr val="000000"/>
                  </a:solidFill>
                  <a:latin typeface="Arial"/>
                  <a:cs typeface="Lucida Sans Unicode"/>
                </a:rPr>
                <a:t>vasallos</a:t>
              </a:r>
              <a:r>
                <a:rPr lang="en-GB" altLang="es-MX" sz="3200" i="0" dirty="0">
                  <a:solidFill>
                    <a:srgbClr val="000000"/>
                  </a:solidFill>
                  <a:latin typeface="Arial"/>
                  <a:cs typeface="Lucida Sans Unicode"/>
                </a:rPr>
                <a:t> (</a:t>
              </a:r>
              <a:r>
                <a:rPr lang="en-GB" altLang="es-MX" sz="3200" i="0" err="1">
                  <a:solidFill>
                    <a:srgbClr val="000000"/>
                  </a:solidFill>
                  <a:latin typeface="Arial"/>
                  <a:cs typeface="Lucida Sans Unicode"/>
                </a:rPr>
                <a:t>siervos</a:t>
              </a:r>
              <a:r>
                <a:rPr lang="en-GB" altLang="es-MX" sz="3200" i="0" dirty="0">
                  <a:solidFill>
                    <a:srgbClr val="000000"/>
                  </a:solidFill>
                  <a:latin typeface="Arial"/>
                  <a:cs typeface="Lucida Sans Unicode"/>
                </a:rPr>
                <a:t> </a:t>
              </a:r>
              <a:r>
                <a:rPr lang="en-GB" sz="2000" i="0" dirty="0">
                  <a:solidFill>
                    <a:srgbClr val="202122"/>
                  </a:solidFill>
                  <a:latin typeface="Times New Roman"/>
                  <a:cs typeface="Times New Roman"/>
                </a:rPr>
                <a:t>∈</a:t>
              </a:r>
              <a:r>
                <a:rPr lang="en-GB" altLang="es-MX" sz="3200" i="0" dirty="0">
                  <a:solidFill>
                    <a:srgbClr val="000000"/>
                  </a:solidFill>
                  <a:latin typeface="Arial"/>
                  <a:cs typeface="Lucida Sans Unicode"/>
                </a:rPr>
                <a:t> tierra)</a:t>
              </a:r>
            </a:p>
          </p:txBody>
        </p:sp>
        <p:sp>
          <p:nvSpPr>
            <p:cNvPr id="6151" name="Text Box 5">
              <a:extLst>
                <a:ext uri="{FF2B5EF4-FFF2-40B4-BE49-F238E27FC236}">
                  <a16:creationId xmlns:a16="http://schemas.microsoft.com/office/drawing/2014/main" id="{DC2103FB-1D80-413C-9A99-F1294964AAD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8" y="2544"/>
              <a:ext cx="5444" cy="6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2000"/>
                </a:spcBef>
                <a:buFont typeface="Garamond" panose="02020404030301010803" pitchFamily="18" charset="0"/>
                <a:buChar char="•"/>
              </a:pPr>
              <a:r>
                <a:rPr lang="en-GB" altLang="es-MX" sz="3200" i="0">
                  <a:solidFill>
                    <a:srgbClr val="000000"/>
                  </a:solidFill>
                  <a:latin typeface="Arial" panose="020B0604020202020204" pitchFamily="34" charset="0"/>
                </a:rPr>
                <a:t> Señores y caballeros le otorgaban   </a:t>
              </a:r>
              <a:br>
                <a:rPr lang="en-GB" altLang="es-MX" sz="3200" i="0">
                  <a:solidFill>
                    <a:srgbClr val="000000"/>
                  </a:solidFill>
                  <a:latin typeface="Arial" panose="020B0604020202020204" pitchFamily="34" charset="0"/>
                </a:rPr>
              </a:br>
              <a:r>
                <a:rPr lang="en-GB" altLang="es-MX" sz="3200" i="0">
                  <a:solidFill>
                    <a:srgbClr val="000000"/>
                  </a:solidFill>
                  <a:latin typeface="Arial" panose="020B0604020202020204" pitchFamily="34" charset="0"/>
                </a:rPr>
                <a:t>  servicio militar y tributo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7" grpId="0" animBg="1" autoUpdateAnimBg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Picture 2" descr="https://upload.wikimedia.org/wikipedia/commons/thumb/7/72/2017_UK_general_election_constituency_map.svg/800px-2017_UK_general_election_constituency_map.svg.png">
            <a:extLst>
              <a:ext uri="{FF2B5EF4-FFF2-40B4-BE49-F238E27FC236}">
                <a16:creationId xmlns:a16="http://schemas.microsoft.com/office/drawing/2014/main" id="{C7CBDBB0-8A19-4056-A518-6D57EEA023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44450"/>
            <a:ext cx="4049713" cy="528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155" name="Picture 4" descr="https://upload.wikimedia.org/wikipedia/commons/thumb/2/2b/Minor_party_only_UK_2017.png/800px-Minor_party_only_UK_2017.png">
            <a:extLst>
              <a:ext uri="{FF2B5EF4-FFF2-40B4-BE49-F238E27FC236}">
                <a16:creationId xmlns:a16="http://schemas.microsoft.com/office/drawing/2014/main" id="{B5A0DF4D-A79B-4C39-8197-DE47FC1442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4113" y="38100"/>
            <a:ext cx="4090987" cy="5335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156" name="Text Box 1">
            <a:extLst>
              <a:ext uri="{FF2B5EF4-FFF2-40B4-BE49-F238E27FC236}">
                <a16:creationId xmlns:a16="http://schemas.microsoft.com/office/drawing/2014/main" id="{61C49072-28FC-4CDD-9F21-1EA03CACFE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" y="5518150"/>
            <a:ext cx="4362450" cy="58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2000"/>
              </a:spcBef>
              <a:buFont typeface="Garamond" panose="02020404030301010803" pitchFamily="18" charset="0"/>
              <a:buNone/>
            </a:pP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Ganador</a:t>
            </a:r>
          </a:p>
        </p:txBody>
      </p:sp>
      <p:sp>
        <p:nvSpPr>
          <p:cNvPr id="49157" name="Text Box 1">
            <a:extLst>
              <a:ext uri="{FF2B5EF4-FFF2-40B4-BE49-F238E27FC236}">
                <a16:creationId xmlns:a16="http://schemas.microsoft.com/office/drawing/2014/main" id="{CF461D82-E05B-4AAE-AC45-03B14DEBC2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16463" y="5516563"/>
            <a:ext cx="4362450" cy="107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2000"/>
              </a:spcBef>
              <a:buFont typeface="Garamond" panose="02020404030301010803" pitchFamily="18" charset="0"/>
              <a:buNone/>
            </a:pP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Mejor </a:t>
            </a:r>
            <a:b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no-Tory-no-Lab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8434D0CA-FF34-499B-958B-0B44F5DAA48C}"/>
              </a:ext>
            </a:extLst>
          </p:cNvPr>
          <p:cNvGrpSpPr>
            <a:grpSpLocks/>
          </p:cNvGrpSpPr>
          <p:nvPr/>
        </p:nvGrpSpPr>
        <p:grpSpPr bwMode="auto">
          <a:xfrm>
            <a:off x="304800" y="4038600"/>
            <a:ext cx="8837613" cy="490538"/>
            <a:chOff x="192" y="2544"/>
            <a:chExt cx="5567" cy="309"/>
          </a:xfrm>
        </p:grpSpPr>
        <p:sp>
          <p:nvSpPr>
            <p:cNvPr id="50234" name="Text Box 3">
              <a:extLst>
                <a:ext uri="{FF2B5EF4-FFF2-40B4-BE49-F238E27FC236}">
                  <a16:creationId xmlns:a16="http://schemas.microsoft.com/office/drawing/2014/main" id="{C331F728-15BA-4FB3-B76E-4168EFA3030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2" y="2642"/>
              <a:ext cx="384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000"/>
                </a:spcBef>
              </a:pPr>
              <a:r>
                <a:rPr lang="en-GB" altLang="es-MX" sz="1600" i="0">
                  <a:solidFill>
                    <a:srgbClr val="000000"/>
                  </a:solidFill>
                </a:rPr>
                <a:t>1974</a:t>
              </a:r>
            </a:p>
          </p:txBody>
        </p:sp>
        <p:sp>
          <p:nvSpPr>
            <p:cNvPr id="50235" name="Text Box 4">
              <a:extLst>
                <a:ext uri="{FF2B5EF4-FFF2-40B4-BE49-F238E27FC236}">
                  <a16:creationId xmlns:a16="http://schemas.microsoft.com/office/drawing/2014/main" id="{CBDA361C-AA2D-43A8-9A3E-9FA0CD9486C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60" y="2640"/>
              <a:ext cx="384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000"/>
                </a:spcBef>
              </a:pPr>
              <a:r>
                <a:rPr lang="en-GB" altLang="es-MX" sz="1600" i="0">
                  <a:solidFill>
                    <a:srgbClr val="000000"/>
                  </a:solidFill>
                </a:rPr>
                <a:t>76</a:t>
              </a:r>
            </a:p>
          </p:txBody>
        </p:sp>
        <p:grpSp>
          <p:nvGrpSpPr>
            <p:cNvPr id="50236" name="Group 5">
              <a:extLst>
                <a:ext uri="{FF2B5EF4-FFF2-40B4-BE49-F238E27FC236}">
                  <a16:creationId xmlns:a16="http://schemas.microsoft.com/office/drawing/2014/main" id="{1C326D95-B449-4554-85FB-548F2FB2854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4" y="2544"/>
              <a:ext cx="5183" cy="47"/>
              <a:chOff x="384" y="2544"/>
              <a:chExt cx="5183" cy="47"/>
            </a:xfrm>
          </p:grpSpPr>
          <p:sp>
            <p:nvSpPr>
              <p:cNvPr id="50241" name="Line 6">
                <a:extLst>
                  <a:ext uri="{FF2B5EF4-FFF2-40B4-BE49-F238E27FC236}">
                    <a16:creationId xmlns:a16="http://schemas.microsoft.com/office/drawing/2014/main" id="{AB533447-29D6-4FEC-B80F-F1A73D543FA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4" y="2544"/>
                <a:ext cx="5184" cy="1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42" name="Line 7">
                <a:extLst>
                  <a:ext uri="{FF2B5EF4-FFF2-40B4-BE49-F238E27FC236}">
                    <a16:creationId xmlns:a16="http://schemas.microsoft.com/office/drawing/2014/main" id="{2794FAB2-DB6D-4310-8781-0E104E6FAA8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9" y="2544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43" name="Line 8">
                <a:extLst>
                  <a:ext uri="{FF2B5EF4-FFF2-40B4-BE49-F238E27FC236}">
                    <a16:creationId xmlns:a16="http://schemas.microsoft.com/office/drawing/2014/main" id="{8F0A2600-C20A-4D01-84F0-27E5EED640D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064" y="2544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44" name="Line 9">
                <a:extLst>
                  <a:ext uri="{FF2B5EF4-FFF2-40B4-BE49-F238E27FC236}">
                    <a16:creationId xmlns:a16="http://schemas.microsoft.com/office/drawing/2014/main" id="{698C3EFD-6771-4350-9F3B-96BC6C0E5F2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16" y="2544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45" name="Line 10">
                <a:extLst>
                  <a:ext uri="{FF2B5EF4-FFF2-40B4-BE49-F238E27FC236}">
                    <a16:creationId xmlns:a16="http://schemas.microsoft.com/office/drawing/2014/main" id="{190B1410-6CCE-4F69-B37A-494F2B6479C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25" y="2544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46" name="Line 11">
                <a:extLst>
                  <a:ext uri="{FF2B5EF4-FFF2-40B4-BE49-F238E27FC236}">
                    <a16:creationId xmlns:a16="http://schemas.microsoft.com/office/drawing/2014/main" id="{52BABBA7-6E14-4771-936F-97660419659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80" y="2544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47" name="Line 12">
                <a:extLst>
                  <a:ext uri="{FF2B5EF4-FFF2-40B4-BE49-F238E27FC236}">
                    <a16:creationId xmlns:a16="http://schemas.microsoft.com/office/drawing/2014/main" id="{E6A2F638-FF83-4664-9323-769652D730D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44" y="2544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48" name="Line 13">
                <a:extLst>
                  <a:ext uri="{FF2B5EF4-FFF2-40B4-BE49-F238E27FC236}">
                    <a16:creationId xmlns:a16="http://schemas.microsoft.com/office/drawing/2014/main" id="{0EDACEDA-5BC3-4450-8239-9CC0D85D261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61" y="2544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49" name="Line 14">
                <a:extLst>
                  <a:ext uri="{FF2B5EF4-FFF2-40B4-BE49-F238E27FC236}">
                    <a16:creationId xmlns:a16="http://schemas.microsoft.com/office/drawing/2014/main" id="{21F639CA-6DB9-4CC5-AD78-0978912DE7D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72" y="2544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50" name="Line 15">
                <a:extLst>
                  <a:ext uri="{FF2B5EF4-FFF2-40B4-BE49-F238E27FC236}">
                    <a16:creationId xmlns:a16="http://schemas.microsoft.com/office/drawing/2014/main" id="{4BD727BE-8774-435D-890D-4DD4DB3C9E1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08" y="2544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51" name="Line 16">
                <a:extLst>
                  <a:ext uri="{FF2B5EF4-FFF2-40B4-BE49-F238E27FC236}">
                    <a16:creationId xmlns:a16="http://schemas.microsoft.com/office/drawing/2014/main" id="{71A6890C-9A19-4136-A121-3749F808DB2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97" y="2544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52" name="Line 17">
                <a:extLst>
                  <a:ext uri="{FF2B5EF4-FFF2-40B4-BE49-F238E27FC236}">
                    <a16:creationId xmlns:a16="http://schemas.microsoft.com/office/drawing/2014/main" id="{FB70E264-12F1-49EF-BBD9-750EC52AEED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00" y="2544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53" name="Line 18">
                <a:extLst>
                  <a:ext uri="{FF2B5EF4-FFF2-40B4-BE49-F238E27FC236}">
                    <a16:creationId xmlns:a16="http://schemas.microsoft.com/office/drawing/2014/main" id="{F22E47C7-FC0D-450C-9754-D8CE873E163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36" y="2544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54" name="Line 19">
                <a:extLst>
                  <a:ext uri="{FF2B5EF4-FFF2-40B4-BE49-F238E27FC236}">
                    <a16:creationId xmlns:a16="http://schemas.microsoft.com/office/drawing/2014/main" id="{6A50A41C-67DD-4F82-A718-6ED5C35FE3A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733" y="2544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55" name="Line 20">
                <a:extLst>
                  <a:ext uri="{FF2B5EF4-FFF2-40B4-BE49-F238E27FC236}">
                    <a16:creationId xmlns:a16="http://schemas.microsoft.com/office/drawing/2014/main" id="{6EB4CF4A-CD1E-470D-8E49-77DEFB108D9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704" y="2544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56" name="Line 21">
                <a:extLst>
                  <a:ext uri="{FF2B5EF4-FFF2-40B4-BE49-F238E27FC236}">
                    <a16:creationId xmlns:a16="http://schemas.microsoft.com/office/drawing/2014/main" id="{4EE09DAF-864C-450D-86F7-EA921F469DB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992" y="2544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57" name="Line 22">
                <a:extLst>
                  <a:ext uri="{FF2B5EF4-FFF2-40B4-BE49-F238E27FC236}">
                    <a16:creationId xmlns:a16="http://schemas.microsoft.com/office/drawing/2014/main" id="{4C474F9C-F051-4291-B346-A15DB8AEF57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280" y="2544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58" name="Line 23">
                <a:extLst>
                  <a:ext uri="{FF2B5EF4-FFF2-40B4-BE49-F238E27FC236}">
                    <a16:creationId xmlns:a16="http://schemas.microsoft.com/office/drawing/2014/main" id="{12E4D41F-85DB-4686-9DC8-F86AD96D291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568" y="2544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</p:grpSp>
        <p:sp>
          <p:nvSpPr>
            <p:cNvPr id="50237" name="Text Box 24">
              <a:extLst>
                <a:ext uri="{FF2B5EF4-FFF2-40B4-BE49-F238E27FC236}">
                  <a16:creationId xmlns:a16="http://schemas.microsoft.com/office/drawing/2014/main" id="{652D85A1-FA8C-4F11-BABF-77D0B3E5473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68" y="2640"/>
              <a:ext cx="384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000"/>
                </a:spcBef>
              </a:pPr>
              <a:r>
                <a:rPr lang="en-GB" altLang="es-MX" sz="1600" i="0">
                  <a:solidFill>
                    <a:srgbClr val="000000"/>
                  </a:solidFill>
                </a:rPr>
                <a:t>79</a:t>
              </a:r>
            </a:p>
          </p:txBody>
        </p:sp>
        <p:sp>
          <p:nvSpPr>
            <p:cNvPr id="50238" name="Text Box 25">
              <a:extLst>
                <a:ext uri="{FF2B5EF4-FFF2-40B4-BE49-F238E27FC236}">
                  <a16:creationId xmlns:a16="http://schemas.microsoft.com/office/drawing/2014/main" id="{9D1EABCC-AD28-41BD-BB27-97959578113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12" y="2640"/>
              <a:ext cx="384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000"/>
                </a:spcBef>
              </a:pPr>
              <a:r>
                <a:rPr lang="en-GB" altLang="es-MX" sz="1600" i="0">
                  <a:solidFill>
                    <a:srgbClr val="000000"/>
                  </a:solidFill>
                </a:rPr>
                <a:t>83</a:t>
              </a:r>
            </a:p>
          </p:txBody>
        </p:sp>
        <p:sp>
          <p:nvSpPr>
            <p:cNvPr id="50239" name="Text Box 26">
              <a:extLst>
                <a:ext uri="{FF2B5EF4-FFF2-40B4-BE49-F238E27FC236}">
                  <a16:creationId xmlns:a16="http://schemas.microsoft.com/office/drawing/2014/main" id="{4528D492-C400-49AC-AB45-2AB0DB3B30B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08" y="2640"/>
              <a:ext cx="384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000"/>
                </a:spcBef>
              </a:pPr>
              <a:r>
                <a:rPr lang="en-GB" altLang="es-MX" sz="1600" i="0">
                  <a:solidFill>
                    <a:srgbClr val="000000"/>
                  </a:solidFill>
                </a:rPr>
                <a:t>87</a:t>
              </a:r>
            </a:p>
          </p:txBody>
        </p:sp>
        <p:sp>
          <p:nvSpPr>
            <p:cNvPr id="50240" name="Text Box 27">
              <a:extLst>
                <a:ext uri="{FF2B5EF4-FFF2-40B4-BE49-F238E27FC236}">
                  <a16:creationId xmlns:a16="http://schemas.microsoft.com/office/drawing/2014/main" id="{7ED99AC8-308C-4BB3-B1B8-F686AC6E599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72" y="2640"/>
              <a:ext cx="288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000"/>
                </a:spcBef>
              </a:pPr>
              <a:r>
                <a:rPr lang="en-GB" altLang="es-MX" sz="1600" i="0">
                  <a:solidFill>
                    <a:srgbClr val="000000"/>
                  </a:solidFill>
                </a:rPr>
                <a:t>90</a:t>
              </a:r>
            </a:p>
          </p:txBody>
        </p:sp>
      </p:grpSp>
      <p:sp>
        <p:nvSpPr>
          <p:cNvPr id="28700" name="Text Box 28">
            <a:extLst>
              <a:ext uri="{FF2B5EF4-FFF2-40B4-BE49-F238E27FC236}">
                <a16:creationId xmlns:a16="http://schemas.microsoft.com/office/drawing/2014/main" id="{948AA387-21F1-43C8-BFAF-C582DFCC26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2514600"/>
            <a:ext cx="1066800" cy="917575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125"/>
              </a:spcBef>
            </a:pPr>
            <a:r>
              <a:rPr lang="en-GB" altLang="es-MX" sz="1800" i="0">
                <a:solidFill>
                  <a:srgbClr val="000000"/>
                </a:solidFill>
              </a:rPr>
              <a:t>Harold Wilson (Labour)</a:t>
            </a:r>
            <a:r>
              <a:rPr lang="ar-SA" altLang="es-MX" sz="1800" i="0">
                <a:solidFill>
                  <a:srgbClr val="000000"/>
                </a:solidFill>
                <a:cs typeface="Arial" panose="020B0604020202020204" pitchFamily="34" charset="0"/>
              </a:rPr>
              <a:t>‏</a:t>
            </a:r>
            <a:endParaRPr lang="en-GB" altLang="es-MX" sz="1800" i="0">
              <a:solidFill>
                <a:srgbClr val="000000"/>
              </a:solidFill>
            </a:endParaRPr>
          </a:p>
        </p:txBody>
      </p:sp>
      <p:sp>
        <p:nvSpPr>
          <p:cNvPr id="28701" name="Text Box 29">
            <a:extLst>
              <a:ext uri="{FF2B5EF4-FFF2-40B4-BE49-F238E27FC236}">
                <a16:creationId xmlns:a16="http://schemas.microsoft.com/office/drawing/2014/main" id="{BA1F86E2-D211-446C-844B-DDFB36710F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6400" y="2514600"/>
            <a:ext cx="1600200" cy="92551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125"/>
              </a:spcBef>
            </a:pPr>
            <a:r>
              <a:rPr lang="en-GB" altLang="es-MX" sz="1800" i="0">
                <a:solidFill>
                  <a:srgbClr val="000000"/>
                </a:solidFill>
              </a:rPr>
              <a:t>James Callaghan</a:t>
            </a:r>
            <a:br>
              <a:rPr lang="en-GB" altLang="es-MX" sz="1800" i="0">
                <a:solidFill>
                  <a:srgbClr val="000000"/>
                </a:solidFill>
              </a:rPr>
            </a:br>
            <a:r>
              <a:rPr lang="en-GB" altLang="es-MX" sz="1800" i="0">
                <a:solidFill>
                  <a:srgbClr val="000000"/>
                </a:solidFill>
              </a:rPr>
              <a:t>(Labour)</a:t>
            </a:r>
            <a:r>
              <a:rPr lang="ar-SA" altLang="es-MX" sz="1800" i="0">
                <a:solidFill>
                  <a:srgbClr val="000000"/>
                </a:solidFill>
                <a:cs typeface="Arial" panose="020B0604020202020204" pitchFamily="34" charset="0"/>
              </a:rPr>
              <a:t>‏</a:t>
            </a:r>
            <a:endParaRPr lang="en-GB" altLang="es-MX" sz="1800" i="0">
              <a:solidFill>
                <a:srgbClr val="000000"/>
              </a:solidFill>
            </a:endParaRPr>
          </a:p>
        </p:txBody>
      </p:sp>
      <p:grpSp>
        <p:nvGrpSpPr>
          <p:cNvPr id="4" name="Group 30">
            <a:extLst>
              <a:ext uri="{FF2B5EF4-FFF2-40B4-BE49-F238E27FC236}">
                <a16:creationId xmlns:a16="http://schemas.microsoft.com/office/drawing/2014/main" id="{42FE66D2-2D7B-4824-8994-70DE567BB4F5}"/>
              </a:ext>
            </a:extLst>
          </p:cNvPr>
          <p:cNvGrpSpPr>
            <a:grpSpLocks/>
          </p:cNvGrpSpPr>
          <p:nvPr/>
        </p:nvGrpSpPr>
        <p:grpSpPr bwMode="auto">
          <a:xfrm>
            <a:off x="436563" y="3602038"/>
            <a:ext cx="7369175" cy="458787"/>
            <a:chOff x="275" y="2269"/>
            <a:chExt cx="4642" cy="289"/>
          </a:xfrm>
        </p:grpSpPr>
        <p:sp>
          <p:nvSpPr>
            <p:cNvPr id="50230" name="Text Box 31">
              <a:extLst>
                <a:ext uri="{FF2B5EF4-FFF2-40B4-BE49-F238E27FC236}">
                  <a16:creationId xmlns:a16="http://schemas.microsoft.com/office/drawing/2014/main" id="{6CCAD995-0C87-42E1-A43F-562CD8779E6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5" y="2269"/>
              <a:ext cx="336" cy="2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500"/>
                </a:spcBef>
                <a:buClr>
                  <a:srgbClr val="FF3300"/>
                </a:buClr>
              </a:pPr>
              <a:r>
                <a:rPr lang="en-GB" altLang="es-MX" b="1" i="0">
                  <a:solidFill>
                    <a:srgbClr val="FF3300"/>
                  </a:solidFill>
                </a:rPr>
                <a:t>E</a:t>
              </a:r>
            </a:p>
          </p:txBody>
        </p:sp>
        <p:sp>
          <p:nvSpPr>
            <p:cNvPr id="50231" name="Text Box 32">
              <a:extLst>
                <a:ext uri="{FF2B5EF4-FFF2-40B4-BE49-F238E27FC236}">
                  <a16:creationId xmlns:a16="http://schemas.microsoft.com/office/drawing/2014/main" id="{AE4B6061-F1D6-4406-AAFF-EADF559FF3B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42" y="2269"/>
              <a:ext cx="336" cy="2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500"/>
                </a:spcBef>
                <a:buClr>
                  <a:srgbClr val="FF3300"/>
                </a:buClr>
              </a:pPr>
              <a:r>
                <a:rPr lang="en-GB" altLang="es-MX" b="1" i="0">
                  <a:solidFill>
                    <a:srgbClr val="FF3300"/>
                  </a:solidFill>
                </a:rPr>
                <a:t>E</a:t>
              </a:r>
            </a:p>
          </p:txBody>
        </p:sp>
        <p:sp>
          <p:nvSpPr>
            <p:cNvPr id="50232" name="Text Box 33">
              <a:extLst>
                <a:ext uri="{FF2B5EF4-FFF2-40B4-BE49-F238E27FC236}">
                  <a16:creationId xmlns:a16="http://schemas.microsoft.com/office/drawing/2014/main" id="{5039D8B5-7904-40FE-B4E4-1495549720D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77" y="2269"/>
              <a:ext cx="336" cy="2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500"/>
                </a:spcBef>
                <a:buClr>
                  <a:srgbClr val="FF3300"/>
                </a:buClr>
              </a:pPr>
              <a:r>
                <a:rPr lang="en-GB" altLang="es-MX" b="1" i="0">
                  <a:solidFill>
                    <a:srgbClr val="FF3300"/>
                  </a:solidFill>
                </a:rPr>
                <a:t>E</a:t>
              </a:r>
            </a:p>
          </p:txBody>
        </p:sp>
        <p:sp>
          <p:nvSpPr>
            <p:cNvPr id="50233" name="Text Box 34">
              <a:extLst>
                <a:ext uri="{FF2B5EF4-FFF2-40B4-BE49-F238E27FC236}">
                  <a16:creationId xmlns:a16="http://schemas.microsoft.com/office/drawing/2014/main" id="{0491C939-E3B2-4AEF-AD37-0C2130DF6FF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82" y="2269"/>
              <a:ext cx="336" cy="2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500"/>
                </a:spcBef>
                <a:buClr>
                  <a:srgbClr val="FF3300"/>
                </a:buClr>
              </a:pPr>
              <a:r>
                <a:rPr lang="en-GB" altLang="es-MX" b="1" i="0">
                  <a:solidFill>
                    <a:srgbClr val="FF3300"/>
                  </a:solidFill>
                </a:rPr>
                <a:t>E</a:t>
              </a:r>
            </a:p>
          </p:txBody>
        </p:sp>
      </p:grpSp>
      <p:sp>
        <p:nvSpPr>
          <p:cNvPr id="28707" name="Text Box 35">
            <a:extLst>
              <a:ext uri="{FF2B5EF4-FFF2-40B4-BE49-F238E27FC236}">
                <a16:creationId xmlns:a16="http://schemas.microsoft.com/office/drawing/2014/main" id="{9D12D7CF-F508-4026-A5A0-0DD4A0B46B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6600" y="2514600"/>
            <a:ext cx="5562600" cy="917575"/>
          </a:xfrm>
          <a:prstGeom prst="rect">
            <a:avLst/>
          </a:prstGeom>
          <a:solidFill>
            <a:srgbClr val="CCCC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125"/>
              </a:spcBef>
            </a:pPr>
            <a:r>
              <a:rPr lang="en-GB" altLang="es-MX" sz="1800" i="0">
                <a:solidFill>
                  <a:srgbClr val="000000"/>
                </a:solidFill>
              </a:rPr>
              <a:t>Margaret </a:t>
            </a:r>
            <a:br>
              <a:rPr lang="en-GB" altLang="es-MX" sz="1800" i="0">
                <a:solidFill>
                  <a:srgbClr val="000000"/>
                </a:solidFill>
              </a:rPr>
            </a:br>
            <a:r>
              <a:rPr lang="en-GB" altLang="es-MX" sz="1800" i="0">
                <a:solidFill>
                  <a:srgbClr val="000000"/>
                </a:solidFill>
              </a:rPr>
              <a:t>Thatcher</a:t>
            </a:r>
            <a:br>
              <a:rPr lang="en-GB" altLang="es-MX" sz="1800" i="0">
                <a:solidFill>
                  <a:srgbClr val="000000"/>
                </a:solidFill>
              </a:rPr>
            </a:br>
            <a:r>
              <a:rPr lang="en-GB" altLang="es-MX" sz="1800" i="0">
                <a:solidFill>
                  <a:srgbClr val="000000"/>
                </a:solidFill>
              </a:rPr>
              <a:t>(Tory)</a:t>
            </a:r>
            <a:r>
              <a:rPr lang="ar-SA" altLang="es-MX" sz="1800" i="0">
                <a:solidFill>
                  <a:srgbClr val="000000"/>
                </a:solidFill>
                <a:cs typeface="Arial" panose="020B0604020202020204" pitchFamily="34" charset="0"/>
              </a:rPr>
              <a:t>‏</a:t>
            </a:r>
            <a:endParaRPr lang="en-GB" altLang="es-MX" sz="1800" i="0">
              <a:solidFill>
                <a:srgbClr val="000000"/>
              </a:solidFill>
            </a:endParaRPr>
          </a:p>
        </p:txBody>
      </p:sp>
      <p:grpSp>
        <p:nvGrpSpPr>
          <p:cNvPr id="5" name="Group 36">
            <a:extLst>
              <a:ext uri="{FF2B5EF4-FFF2-40B4-BE49-F238E27FC236}">
                <a16:creationId xmlns:a16="http://schemas.microsoft.com/office/drawing/2014/main" id="{4FF92133-63F3-4D04-BC4D-78698737ACE5}"/>
              </a:ext>
            </a:extLst>
          </p:cNvPr>
          <p:cNvGrpSpPr>
            <a:grpSpLocks/>
          </p:cNvGrpSpPr>
          <p:nvPr/>
        </p:nvGrpSpPr>
        <p:grpSpPr bwMode="auto">
          <a:xfrm>
            <a:off x="304800" y="5853113"/>
            <a:ext cx="8532813" cy="927100"/>
            <a:chOff x="192" y="3687"/>
            <a:chExt cx="5375" cy="584"/>
          </a:xfrm>
        </p:grpSpPr>
        <p:sp>
          <p:nvSpPr>
            <p:cNvPr id="50202" name="Text Box 37">
              <a:extLst>
                <a:ext uri="{FF2B5EF4-FFF2-40B4-BE49-F238E27FC236}">
                  <a16:creationId xmlns:a16="http://schemas.microsoft.com/office/drawing/2014/main" id="{BFD048AF-F051-41BF-A0F5-2E39DC270CD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2" y="4060"/>
              <a:ext cx="384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000"/>
                </a:spcBef>
              </a:pPr>
              <a:r>
                <a:rPr lang="en-GB" altLang="es-MX" sz="1600" i="0">
                  <a:solidFill>
                    <a:srgbClr val="000000"/>
                  </a:solidFill>
                </a:rPr>
                <a:t>1990</a:t>
              </a:r>
            </a:p>
          </p:txBody>
        </p:sp>
        <p:sp>
          <p:nvSpPr>
            <p:cNvPr id="50203" name="Text Box 38">
              <a:extLst>
                <a:ext uri="{FF2B5EF4-FFF2-40B4-BE49-F238E27FC236}">
                  <a16:creationId xmlns:a16="http://schemas.microsoft.com/office/drawing/2014/main" id="{A984ABB5-809D-4284-B7BC-40B8F25DC78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60" y="4058"/>
              <a:ext cx="384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000"/>
                </a:spcBef>
              </a:pPr>
              <a:r>
                <a:rPr lang="en-GB" altLang="es-MX" sz="1600" i="0">
                  <a:solidFill>
                    <a:srgbClr val="000000"/>
                  </a:solidFill>
                </a:rPr>
                <a:t>92</a:t>
              </a:r>
            </a:p>
          </p:txBody>
        </p:sp>
        <p:grpSp>
          <p:nvGrpSpPr>
            <p:cNvPr id="50204" name="Group 39">
              <a:extLst>
                <a:ext uri="{FF2B5EF4-FFF2-40B4-BE49-F238E27FC236}">
                  <a16:creationId xmlns:a16="http://schemas.microsoft.com/office/drawing/2014/main" id="{C0517C31-784D-4229-8562-361103AA990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4" y="3962"/>
              <a:ext cx="5183" cy="47"/>
              <a:chOff x="384" y="3962"/>
              <a:chExt cx="5183" cy="47"/>
            </a:xfrm>
          </p:grpSpPr>
          <p:sp>
            <p:nvSpPr>
              <p:cNvPr id="50212" name="Line 40">
                <a:extLst>
                  <a:ext uri="{FF2B5EF4-FFF2-40B4-BE49-F238E27FC236}">
                    <a16:creationId xmlns:a16="http://schemas.microsoft.com/office/drawing/2014/main" id="{7D654AEB-5F92-4E2F-8593-9C4DF65CD03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4" y="3962"/>
                <a:ext cx="5184" cy="1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13" name="Line 41">
                <a:extLst>
                  <a:ext uri="{FF2B5EF4-FFF2-40B4-BE49-F238E27FC236}">
                    <a16:creationId xmlns:a16="http://schemas.microsoft.com/office/drawing/2014/main" id="{7AF4C1D9-0A3C-40A9-A85C-6782C2517FE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9" y="3962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14" name="Line 42">
                <a:extLst>
                  <a:ext uri="{FF2B5EF4-FFF2-40B4-BE49-F238E27FC236}">
                    <a16:creationId xmlns:a16="http://schemas.microsoft.com/office/drawing/2014/main" id="{9E86C894-7832-4BC9-B52C-D0CAFCE86B4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064" y="3962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15" name="Line 43">
                <a:extLst>
                  <a:ext uri="{FF2B5EF4-FFF2-40B4-BE49-F238E27FC236}">
                    <a16:creationId xmlns:a16="http://schemas.microsoft.com/office/drawing/2014/main" id="{F95E23B6-35FC-4520-9D13-BA9874D66EB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16" y="3962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16" name="Line 44">
                <a:extLst>
                  <a:ext uri="{FF2B5EF4-FFF2-40B4-BE49-F238E27FC236}">
                    <a16:creationId xmlns:a16="http://schemas.microsoft.com/office/drawing/2014/main" id="{5AF4F3F5-4A7D-47E2-9114-69816F5E30C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25" y="3962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17" name="Line 45">
                <a:extLst>
                  <a:ext uri="{FF2B5EF4-FFF2-40B4-BE49-F238E27FC236}">
                    <a16:creationId xmlns:a16="http://schemas.microsoft.com/office/drawing/2014/main" id="{B352DCFE-76CF-4F3E-B23E-17D5E824649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80" y="3962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18" name="Line 46">
                <a:extLst>
                  <a:ext uri="{FF2B5EF4-FFF2-40B4-BE49-F238E27FC236}">
                    <a16:creationId xmlns:a16="http://schemas.microsoft.com/office/drawing/2014/main" id="{6BBE67CB-1539-424A-AEF5-47C69B0CC29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44" y="3962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19" name="Line 47">
                <a:extLst>
                  <a:ext uri="{FF2B5EF4-FFF2-40B4-BE49-F238E27FC236}">
                    <a16:creationId xmlns:a16="http://schemas.microsoft.com/office/drawing/2014/main" id="{11B8409B-1419-4A54-BFDA-01C93CA7D2D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61" y="3962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20" name="Line 48">
                <a:extLst>
                  <a:ext uri="{FF2B5EF4-FFF2-40B4-BE49-F238E27FC236}">
                    <a16:creationId xmlns:a16="http://schemas.microsoft.com/office/drawing/2014/main" id="{C3E0BF98-D7B2-4905-B05C-6FAE4679B6E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72" y="3962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21" name="Line 49">
                <a:extLst>
                  <a:ext uri="{FF2B5EF4-FFF2-40B4-BE49-F238E27FC236}">
                    <a16:creationId xmlns:a16="http://schemas.microsoft.com/office/drawing/2014/main" id="{0AD7EC45-7C86-4D29-AEF4-E8BC4FA342D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08" y="3962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22" name="Line 50">
                <a:extLst>
                  <a:ext uri="{FF2B5EF4-FFF2-40B4-BE49-F238E27FC236}">
                    <a16:creationId xmlns:a16="http://schemas.microsoft.com/office/drawing/2014/main" id="{83C98C47-3C82-4126-8A24-EFAD4C6D12E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97" y="3962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23" name="Line 51">
                <a:extLst>
                  <a:ext uri="{FF2B5EF4-FFF2-40B4-BE49-F238E27FC236}">
                    <a16:creationId xmlns:a16="http://schemas.microsoft.com/office/drawing/2014/main" id="{50AC084C-375F-4FFF-B24D-5F41BFA7A00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00" y="3962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24" name="Line 52">
                <a:extLst>
                  <a:ext uri="{FF2B5EF4-FFF2-40B4-BE49-F238E27FC236}">
                    <a16:creationId xmlns:a16="http://schemas.microsoft.com/office/drawing/2014/main" id="{FD755044-1D8C-4868-BEAF-BFC30419A5F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36" y="3962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25" name="Line 53">
                <a:extLst>
                  <a:ext uri="{FF2B5EF4-FFF2-40B4-BE49-F238E27FC236}">
                    <a16:creationId xmlns:a16="http://schemas.microsoft.com/office/drawing/2014/main" id="{6082E622-575A-44CA-A474-64842F364F2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733" y="3962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26" name="Line 54">
                <a:extLst>
                  <a:ext uri="{FF2B5EF4-FFF2-40B4-BE49-F238E27FC236}">
                    <a16:creationId xmlns:a16="http://schemas.microsoft.com/office/drawing/2014/main" id="{4FDD1D2F-2E51-44E2-AE98-B1861D9F23C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704" y="3962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27" name="Line 55">
                <a:extLst>
                  <a:ext uri="{FF2B5EF4-FFF2-40B4-BE49-F238E27FC236}">
                    <a16:creationId xmlns:a16="http://schemas.microsoft.com/office/drawing/2014/main" id="{C7D7821C-F084-4D00-BF30-563E4F4FE48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992" y="3962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28" name="Line 56">
                <a:extLst>
                  <a:ext uri="{FF2B5EF4-FFF2-40B4-BE49-F238E27FC236}">
                    <a16:creationId xmlns:a16="http://schemas.microsoft.com/office/drawing/2014/main" id="{79BF2FDA-746E-478D-83CB-00479334699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280" y="3962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29" name="Line 57">
                <a:extLst>
                  <a:ext uri="{FF2B5EF4-FFF2-40B4-BE49-F238E27FC236}">
                    <a16:creationId xmlns:a16="http://schemas.microsoft.com/office/drawing/2014/main" id="{F0DA1753-924C-457C-B08F-D46BEE59B8F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568" y="3962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</p:grpSp>
        <p:sp>
          <p:nvSpPr>
            <p:cNvPr id="50205" name="Text Box 58">
              <a:extLst>
                <a:ext uri="{FF2B5EF4-FFF2-40B4-BE49-F238E27FC236}">
                  <a16:creationId xmlns:a16="http://schemas.microsoft.com/office/drawing/2014/main" id="{2BFE0559-4CD7-4934-9DE8-324A8E69323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40" y="4058"/>
              <a:ext cx="384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000"/>
                </a:spcBef>
              </a:pPr>
              <a:r>
                <a:rPr lang="en-GB" altLang="es-MX" sz="1600" i="0">
                  <a:solidFill>
                    <a:srgbClr val="000000"/>
                  </a:solidFill>
                </a:rPr>
                <a:t>97</a:t>
              </a:r>
            </a:p>
          </p:txBody>
        </p:sp>
        <p:sp>
          <p:nvSpPr>
            <p:cNvPr id="50206" name="Text Box 59">
              <a:extLst>
                <a:ext uri="{FF2B5EF4-FFF2-40B4-BE49-F238E27FC236}">
                  <a16:creationId xmlns:a16="http://schemas.microsoft.com/office/drawing/2014/main" id="{F5C6CA99-E4DF-4A9D-B981-7A6FD733CE2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36" y="4058"/>
              <a:ext cx="384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000"/>
                </a:spcBef>
              </a:pPr>
              <a:r>
                <a:rPr lang="en-GB" altLang="es-MX" sz="1600" i="0">
                  <a:solidFill>
                    <a:srgbClr val="000000"/>
                  </a:solidFill>
                </a:rPr>
                <a:t>2001</a:t>
              </a:r>
            </a:p>
          </p:txBody>
        </p:sp>
        <p:sp>
          <p:nvSpPr>
            <p:cNvPr id="50207" name="Text Box 60">
              <a:extLst>
                <a:ext uri="{FF2B5EF4-FFF2-40B4-BE49-F238E27FC236}">
                  <a16:creationId xmlns:a16="http://schemas.microsoft.com/office/drawing/2014/main" id="{53AB06ED-E4DF-4F8A-88BD-5F71299A6FC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84" y="4058"/>
              <a:ext cx="288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000"/>
                </a:spcBef>
              </a:pPr>
              <a:r>
                <a:rPr lang="en-GB" altLang="es-MX" sz="1600" i="0">
                  <a:solidFill>
                    <a:srgbClr val="000000"/>
                  </a:solidFill>
                </a:rPr>
                <a:t>05</a:t>
              </a:r>
            </a:p>
          </p:txBody>
        </p:sp>
        <p:sp>
          <p:nvSpPr>
            <p:cNvPr id="50208" name="Text Box 61">
              <a:extLst>
                <a:ext uri="{FF2B5EF4-FFF2-40B4-BE49-F238E27FC236}">
                  <a16:creationId xmlns:a16="http://schemas.microsoft.com/office/drawing/2014/main" id="{3738C1CA-F96B-4D5D-ABE5-A2C897D1339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38" y="3687"/>
              <a:ext cx="336" cy="2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500"/>
                </a:spcBef>
                <a:buClr>
                  <a:srgbClr val="FF3300"/>
                </a:buClr>
              </a:pPr>
              <a:r>
                <a:rPr lang="en-GB" altLang="es-MX" b="1" i="0">
                  <a:solidFill>
                    <a:srgbClr val="FF3300"/>
                  </a:solidFill>
                </a:rPr>
                <a:t>E</a:t>
              </a:r>
            </a:p>
          </p:txBody>
        </p:sp>
        <p:sp>
          <p:nvSpPr>
            <p:cNvPr id="50209" name="Text Box 62">
              <a:extLst>
                <a:ext uri="{FF2B5EF4-FFF2-40B4-BE49-F238E27FC236}">
                  <a16:creationId xmlns:a16="http://schemas.microsoft.com/office/drawing/2014/main" id="{08EE64F9-1B46-428F-A368-E9F114841B1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27" y="3687"/>
              <a:ext cx="336" cy="2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500"/>
                </a:spcBef>
                <a:buClr>
                  <a:srgbClr val="FF3300"/>
                </a:buClr>
              </a:pPr>
              <a:r>
                <a:rPr lang="en-GB" altLang="es-MX" b="1" i="0">
                  <a:solidFill>
                    <a:srgbClr val="FF3300"/>
                  </a:solidFill>
                </a:rPr>
                <a:t>E</a:t>
              </a:r>
            </a:p>
          </p:txBody>
        </p:sp>
        <p:sp>
          <p:nvSpPr>
            <p:cNvPr id="50210" name="Text Box 63">
              <a:extLst>
                <a:ext uri="{FF2B5EF4-FFF2-40B4-BE49-F238E27FC236}">
                  <a16:creationId xmlns:a16="http://schemas.microsoft.com/office/drawing/2014/main" id="{1A49C1E0-397E-4988-B517-BF3B497201E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58" y="3687"/>
              <a:ext cx="336" cy="2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500"/>
                </a:spcBef>
                <a:buClr>
                  <a:srgbClr val="FF3300"/>
                </a:buClr>
              </a:pPr>
              <a:r>
                <a:rPr lang="en-GB" altLang="es-MX" b="1" i="0">
                  <a:solidFill>
                    <a:srgbClr val="FF3300"/>
                  </a:solidFill>
                </a:rPr>
                <a:t>E</a:t>
              </a:r>
            </a:p>
          </p:txBody>
        </p:sp>
        <p:sp>
          <p:nvSpPr>
            <p:cNvPr id="50211" name="Text Box 64">
              <a:extLst>
                <a:ext uri="{FF2B5EF4-FFF2-40B4-BE49-F238E27FC236}">
                  <a16:creationId xmlns:a16="http://schemas.microsoft.com/office/drawing/2014/main" id="{8BDFD20C-5A86-4C87-8330-C1DC16D0ACB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84" y="3687"/>
              <a:ext cx="336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250"/>
                </a:spcBef>
                <a:buClr>
                  <a:srgbClr val="FF3300"/>
                </a:buClr>
              </a:pPr>
              <a:r>
                <a:rPr lang="en-GB" altLang="es-MX" sz="2000" b="1" i="0">
                  <a:solidFill>
                    <a:srgbClr val="FF3300"/>
                  </a:solidFill>
                </a:rPr>
                <a:t>E</a:t>
              </a:r>
            </a:p>
          </p:txBody>
        </p:sp>
      </p:grpSp>
      <p:sp>
        <p:nvSpPr>
          <p:cNvPr id="28737" name="Text Box 65">
            <a:extLst>
              <a:ext uri="{FF2B5EF4-FFF2-40B4-BE49-F238E27FC236}">
                <a16:creationId xmlns:a16="http://schemas.microsoft.com/office/drawing/2014/main" id="{8E52C39F-80A3-4533-BC82-06A01F9D8C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4789488"/>
            <a:ext cx="3733800" cy="917575"/>
          </a:xfrm>
          <a:prstGeom prst="rect">
            <a:avLst/>
          </a:prstGeom>
          <a:solidFill>
            <a:srgbClr val="CCCC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125"/>
              </a:spcBef>
            </a:pPr>
            <a:r>
              <a:rPr lang="en-GB" altLang="es-MX" sz="1800" i="0">
                <a:solidFill>
                  <a:srgbClr val="000000"/>
                </a:solidFill>
              </a:rPr>
              <a:t>John</a:t>
            </a:r>
            <a:br>
              <a:rPr lang="en-GB" altLang="es-MX" sz="1800" i="0">
                <a:solidFill>
                  <a:srgbClr val="000000"/>
                </a:solidFill>
              </a:rPr>
            </a:br>
            <a:r>
              <a:rPr lang="en-GB" altLang="es-MX" sz="1800" i="0">
                <a:solidFill>
                  <a:srgbClr val="000000"/>
                </a:solidFill>
              </a:rPr>
              <a:t>Major</a:t>
            </a:r>
            <a:br>
              <a:rPr lang="en-GB" altLang="es-MX" sz="1800" i="0">
                <a:solidFill>
                  <a:srgbClr val="000000"/>
                </a:solidFill>
              </a:rPr>
            </a:br>
            <a:r>
              <a:rPr lang="en-GB" altLang="es-MX" sz="1800" i="0">
                <a:solidFill>
                  <a:srgbClr val="000000"/>
                </a:solidFill>
              </a:rPr>
              <a:t>(Tory)</a:t>
            </a:r>
            <a:r>
              <a:rPr lang="ar-SA" altLang="es-MX" sz="1800" i="0">
                <a:solidFill>
                  <a:srgbClr val="000000"/>
                </a:solidFill>
                <a:cs typeface="Arial" panose="020B0604020202020204" pitchFamily="34" charset="0"/>
              </a:rPr>
              <a:t>‏</a:t>
            </a:r>
            <a:endParaRPr lang="en-GB" altLang="es-MX" sz="1800" i="0">
              <a:solidFill>
                <a:srgbClr val="000000"/>
              </a:solidFill>
            </a:endParaRPr>
          </a:p>
        </p:txBody>
      </p:sp>
      <p:sp>
        <p:nvSpPr>
          <p:cNvPr id="28738" name="Text Box 66">
            <a:extLst>
              <a:ext uri="{FF2B5EF4-FFF2-40B4-BE49-F238E27FC236}">
                <a16:creationId xmlns:a16="http://schemas.microsoft.com/office/drawing/2014/main" id="{FA7CC7A9-CC5A-4EDC-8C08-BD7B3DF2CE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3400" y="4789488"/>
            <a:ext cx="4495800" cy="925512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125"/>
              </a:spcBef>
            </a:pPr>
            <a:r>
              <a:rPr lang="en-GB" altLang="es-MX" sz="1800" i="0">
                <a:solidFill>
                  <a:srgbClr val="000000"/>
                </a:solidFill>
              </a:rPr>
              <a:t>Tony</a:t>
            </a:r>
            <a:br>
              <a:rPr lang="en-GB" altLang="es-MX" sz="1800" i="0">
                <a:solidFill>
                  <a:srgbClr val="000000"/>
                </a:solidFill>
              </a:rPr>
            </a:br>
            <a:r>
              <a:rPr lang="en-GB" altLang="es-MX" sz="1800" i="0">
                <a:solidFill>
                  <a:srgbClr val="000000"/>
                </a:solidFill>
              </a:rPr>
              <a:t>Blair</a:t>
            </a:r>
            <a:br>
              <a:rPr lang="en-GB" altLang="es-MX" sz="1800" i="0">
                <a:solidFill>
                  <a:srgbClr val="000000"/>
                </a:solidFill>
              </a:rPr>
            </a:br>
            <a:r>
              <a:rPr lang="en-GB" altLang="es-MX" sz="1800" i="0">
                <a:solidFill>
                  <a:srgbClr val="000000"/>
                </a:solidFill>
              </a:rPr>
              <a:t>(Labour)</a:t>
            </a:r>
            <a:r>
              <a:rPr lang="ar-SA" altLang="es-MX" sz="1800" i="0">
                <a:solidFill>
                  <a:srgbClr val="000000"/>
                </a:solidFill>
                <a:cs typeface="Arial" panose="020B0604020202020204" pitchFamily="34" charset="0"/>
              </a:rPr>
              <a:t>‏</a:t>
            </a:r>
            <a:endParaRPr lang="en-GB" altLang="es-MX" sz="1800" i="0">
              <a:solidFill>
                <a:srgbClr val="000000"/>
              </a:solidFill>
            </a:endParaRPr>
          </a:p>
        </p:txBody>
      </p:sp>
      <p:grpSp>
        <p:nvGrpSpPr>
          <p:cNvPr id="50186" name="Group 79">
            <a:extLst>
              <a:ext uri="{FF2B5EF4-FFF2-40B4-BE49-F238E27FC236}">
                <a16:creationId xmlns:a16="http://schemas.microsoft.com/office/drawing/2014/main" id="{A77B6854-E3CC-4170-8874-8CC7E9762008}"/>
              </a:ext>
            </a:extLst>
          </p:cNvPr>
          <p:cNvGrpSpPr>
            <a:grpSpLocks/>
          </p:cNvGrpSpPr>
          <p:nvPr/>
        </p:nvGrpSpPr>
        <p:grpSpPr bwMode="auto">
          <a:xfrm>
            <a:off x="76200" y="381000"/>
            <a:ext cx="9012238" cy="1828800"/>
            <a:chOff x="48" y="240"/>
            <a:chExt cx="5677" cy="1152"/>
          </a:xfrm>
        </p:grpSpPr>
        <p:sp>
          <p:nvSpPr>
            <p:cNvPr id="50197" name="Text Box 1">
              <a:extLst>
                <a:ext uri="{FF2B5EF4-FFF2-40B4-BE49-F238E27FC236}">
                  <a16:creationId xmlns:a16="http://schemas.microsoft.com/office/drawing/2014/main" id="{35E88489-D9EF-40B3-8449-36DF4F98907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8" y="384"/>
              <a:ext cx="5376" cy="5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750"/>
                </a:spcBef>
                <a:buFont typeface="Garamond" panose="02020404030301010803" pitchFamily="18" charset="0"/>
                <a:buNone/>
              </a:pPr>
              <a:r>
                <a:rPr lang="en-GB" altLang="es-MX" sz="2800" i="0">
                  <a:solidFill>
                    <a:srgbClr val="000000"/>
                  </a:solidFill>
                  <a:latin typeface="Garamond" panose="02020404030301010803" pitchFamily="18" charset="0"/>
                </a:rPr>
                <a:t>Elecciones c/5 años (o antes si el PM disuelve el Parlamento). Las </a:t>
              </a:r>
              <a:r>
                <a:rPr lang="en-GB" altLang="es-MX" sz="2800">
                  <a:solidFill>
                    <a:srgbClr val="000000"/>
                  </a:solidFill>
                  <a:latin typeface="Garamond" panose="02020404030301010803" pitchFamily="18" charset="0"/>
                </a:rPr>
                <a:t>by-elections</a:t>
              </a:r>
              <a:r>
                <a:rPr lang="en-GB" altLang="es-MX" sz="2800" i="0">
                  <a:solidFill>
                    <a:srgbClr val="000000"/>
                  </a:solidFill>
                  <a:latin typeface="Garamond" panose="02020404030301010803" pitchFamily="18" charset="0"/>
                </a:rPr>
                <a:t> sirven de  termómetro.  </a:t>
              </a:r>
            </a:p>
          </p:txBody>
        </p:sp>
        <p:sp>
          <p:nvSpPr>
            <p:cNvPr id="50198" name="Text Box 68">
              <a:extLst>
                <a:ext uri="{FF2B5EF4-FFF2-40B4-BE49-F238E27FC236}">
                  <a16:creationId xmlns:a16="http://schemas.microsoft.com/office/drawing/2014/main" id="{69CD5519-624F-4645-853C-6E8D2CF050C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5" y="556"/>
              <a:ext cx="4800" cy="5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750"/>
                </a:spcBef>
                <a:buFont typeface="Garamond" panose="02020404030301010803" pitchFamily="18" charset="0"/>
                <a:buNone/>
              </a:pPr>
              <a:r>
                <a:rPr lang="en-GB" altLang="es-MX" sz="2800" i="0">
                  <a:solidFill>
                    <a:srgbClr val="000000"/>
                  </a:solidFill>
                  <a:latin typeface="Garamond" panose="02020404030301010803" pitchFamily="18" charset="0"/>
                </a:rPr>
                <a:t>Hay elecciones cada 5 años (o antes si PM disuelve al Parlamento).  </a:t>
              </a:r>
              <a:r>
                <a:rPr lang="en-GB" altLang="es-MX" sz="2800" b="1" i="0">
                  <a:solidFill>
                    <a:srgbClr val="000000"/>
                  </a:solidFill>
                  <a:latin typeface="Garamond" panose="02020404030301010803" pitchFamily="18" charset="0"/>
                </a:rPr>
                <a:t>¿Por qué anticipar una elección?</a:t>
              </a:r>
            </a:p>
          </p:txBody>
        </p:sp>
        <p:sp>
          <p:nvSpPr>
            <p:cNvPr id="28741" name="Rectangle 69">
              <a:extLst>
                <a:ext uri="{FF2B5EF4-FFF2-40B4-BE49-F238E27FC236}">
                  <a16:creationId xmlns:a16="http://schemas.microsoft.com/office/drawing/2014/main" id="{FA174AB6-B548-4E0B-B7CF-4B16B62D52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" y="240"/>
              <a:ext cx="5677" cy="1152"/>
            </a:xfrm>
            <a:prstGeom prst="rect">
              <a:avLst/>
            </a:prstGeom>
            <a:solidFill>
              <a:srgbClr val="B2B2B2"/>
            </a:solidFill>
            <a:ln w="9525">
              <a:noFill/>
              <a:round/>
              <a:headEnd/>
              <a:tailEnd/>
            </a:ln>
            <a:effectLst>
              <a:outerShdw dist="107933" dir="2700000" algn="ctr" rotWithShape="0">
                <a:srgbClr val="808080"/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es-MX"/>
            </a:p>
          </p:txBody>
        </p:sp>
        <p:sp>
          <p:nvSpPr>
            <p:cNvPr id="50200" name="Text Box 71">
              <a:extLst>
                <a:ext uri="{FF2B5EF4-FFF2-40B4-BE49-F238E27FC236}">
                  <a16:creationId xmlns:a16="http://schemas.microsoft.com/office/drawing/2014/main" id="{BA97B951-97B3-4F3A-A43F-50320CC36B0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7" y="288"/>
              <a:ext cx="5328" cy="288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ts val="1500"/>
                </a:spcBef>
              </a:pPr>
              <a:r>
                <a:rPr lang="en-GB" altLang="es-MX" i="0">
                  <a:solidFill>
                    <a:srgbClr val="000000"/>
                  </a:solidFill>
                </a:rPr>
                <a:t>Escaños controlados en la cámara baja por los grandes partidos</a:t>
              </a:r>
            </a:p>
          </p:txBody>
        </p:sp>
        <p:graphicFrame>
          <p:nvGraphicFramePr>
            <p:cNvPr id="50201" name="Object 78">
              <a:extLst>
                <a:ext uri="{FF2B5EF4-FFF2-40B4-BE49-F238E27FC236}">
                  <a16:creationId xmlns:a16="http://schemas.microsoft.com/office/drawing/2014/main" id="{095654F0-9261-4AA0-8C10-7E3CB699BE50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96" y="624"/>
            <a:ext cx="5568" cy="62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Hoja de cálculo" r:id="rId2" imgW="6772618" imgH="495491" progId="Excel.Sheet.8">
                    <p:embed/>
                  </p:oleObj>
                </mc:Choice>
                <mc:Fallback>
                  <p:oleObj name="Hoja de cálculo" r:id="rId2" imgW="6772618" imgH="495491" progId="Excel.Sheet.8">
                    <p:embed/>
                    <p:pic>
                      <p:nvPicPr>
                        <p:cNvPr id="50201" name="Object 78">
                          <a:extLst>
                            <a:ext uri="{FF2B5EF4-FFF2-40B4-BE49-F238E27FC236}">
                              <a16:creationId xmlns:a16="http://schemas.microsoft.com/office/drawing/2014/main" id="{095654F0-9261-4AA0-8C10-7E3CB699BE5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6" y="624"/>
                          <a:ext cx="5568" cy="62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00B8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8" name="Group 84">
            <a:extLst>
              <a:ext uri="{FF2B5EF4-FFF2-40B4-BE49-F238E27FC236}">
                <a16:creationId xmlns:a16="http://schemas.microsoft.com/office/drawing/2014/main" id="{45E4A3DB-1395-44BE-A364-EA2DC67B472F}"/>
              </a:ext>
            </a:extLst>
          </p:cNvPr>
          <p:cNvGrpSpPr>
            <a:grpSpLocks/>
          </p:cNvGrpSpPr>
          <p:nvPr/>
        </p:nvGrpSpPr>
        <p:grpSpPr bwMode="auto">
          <a:xfrm>
            <a:off x="1371600" y="50800"/>
            <a:ext cx="6324600" cy="6781800"/>
            <a:chOff x="864" y="32"/>
            <a:chExt cx="3984" cy="4272"/>
          </a:xfrm>
        </p:grpSpPr>
        <p:sp>
          <p:nvSpPr>
            <p:cNvPr id="50194" name="Rectangle 85">
              <a:extLst>
                <a:ext uri="{FF2B5EF4-FFF2-40B4-BE49-F238E27FC236}">
                  <a16:creationId xmlns:a16="http://schemas.microsoft.com/office/drawing/2014/main" id="{C6923847-BD30-404E-BC0C-553D6337D8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4" y="32"/>
              <a:ext cx="3984" cy="4272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endParaRPr lang="es-MX" altLang="es-MX"/>
            </a:p>
          </p:txBody>
        </p:sp>
        <p:pic>
          <p:nvPicPr>
            <p:cNvPr id="50195" name="Picture 86">
              <a:extLst>
                <a:ext uri="{FF2B5EF4-FFF2-40B4-BE49-F238E27FC236}">
                  <a16:creationId xmlns:a16="http://schemas.microsoft.com/office/drawing/2014/main" id="{519D14BD-2184-4C56-AA67-2759522D2A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70" y="78"/>
              <a:ext cx="1620" cy="24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0196" name="Picture 87">
              <a:extLst>
                <a:ext uri="{FF2B5EF4-FFF2-40B4-BE49-F238E27FC236}">
                  <a16:creationId xmlns:a16="http://schemas.microsoft.com/office/drawing/2014/main" id="{71658995-73FF-4887-BC7F-510E9D9DF29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4" y="2520"/>
              <a:ext cx="3552" cy="17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28760" name="Picture 88">
            <a:extLst>
              <a:ext uri="{FF2B5EF4-FFF2-40B4-BE49-F238E27FC236}">
                <a16:creationId xmlns:a16="http://schemas.microsoft.com/office/drawing/2014/main" id="{CF545B83-DAF7-46BA-BF94-CF93D74F38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9588" y="304800"/>
            <a:ext cx="5584825" cy="624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761" name="Picture 89">
            <a:extLst>
              <a:ext uri="{FF2B5EF4-FFF2-40B4-BE49-F238E27FC236}">
                <a16:creationId xmlns:a16="http://schemas.microsoft.com/office/drawing/2014/main" id="{574CC03F-AC5D-49C2-B63B-D9B4509FE6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75" y="228600"/>
            <a:ext cx="555625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9" name="Group 90">
            <a:extLst>
              <a:ext uri="{FF2B5EF4-FFF2-40B4-BE49-F238E27FC236}">
                <a16:creationId xmlns:a16="http://schemas.microsoft.com/office/drawing/2014/main" id="{8B48E6FE-38EA-4BA0-88DC-19F75ABFE464}"/>
              </a:ext>
            </a:extLst>
          </p:cNvPr>
          <p:cNvGrpSpPr>
            <a:grpSpLocks/>
          </p:cNvGrpSpPr>
          <p:nvPr/>
        </p:nvGrpSpPr>
        <p:grpSpPr bwMode="auto">
          <a:xfrm>
            <a:off x="635000" y="228600"/>
            <a:ext cx="7848600" cy="6324600"/>
            <a:chOff x="400" y="48"/>
            <a:chExt cx="4944" cy="3984"/>
          </a:xfrm>
        </p:grpSpPr>
        <p:sp>
          <p:nvSpPr>
            <p:cNvPr id="50191" name="Rectangle 91">
              <a:extLst>
                <a:ext uri="{FF2B5EF4-FFF2-40B4-BE49-F238E27FC236}">
                  <a16:creationId xmlns:a16="http://schemas.microsoft.com/office/drawing/2014/main" id="{58A50A25-DAD4-4D02-861D-F32901DA28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0" y="48"/>
              <a:ext cx="4944" cy="3984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endParaRPr lang="es-MX" altLang="es-MX"/>
            </a:p>
          </p:txBody>
        </p:sp>
        <p:pic>
          <p:nvPicPr>
            <p:cNvPr id="50192" name="Picture 92">
              <a:extLst>
                <a:ext uri="{FF2B5EF4-FFF2-40B4-BE49-F238E27FC236}">
                  <a16:creationId xmlns:a16="http://schemas.microsoft.com/office/drawing/2014/main" id="{A202473E-7803-4F9F-8732-2E828800999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" y="139"/>
              <a:ext cx="4800" cy="34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0193" name="Text Box 93">
              <a:extLst>
                <a:ext uri="{FF2B5EF4-FFF2-40B4-BE49-F238E27FC236}">
                  <a16:creationId xmlns:a16="http://schemas.microsoft.com/office/drawing/2014/main" id="{E1027738-CA80-44B2-8E60-8FD587F7474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8" y="3696"/>
              <a:ext cx="4176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40" tIns="45720" rIns="91440" bIns="45720" anchor="t">
              <a:spAutoFit/>
            </a:bodyPr>
            <a:lstStyle>
              <a:lvl1pPr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50000"/>
                </a:spcBef>
                <a:buClrTx/>
                <a:buSzTx/>
              </a:pPr>
              <a:r>
                <a:rPr lang="en-US" altLang="es-MX" i="0">
                  <a:solidFill>
                    <a:schemeClr val="tx1"/>
                  </a:solidFill>
                  <a:latin typeface="Times New Roman"/>
                  <a:cs typeface="Lucida Sans Unicode"/>
                </a:rPr>
                <a:t>William Hague, </a:t>
              </a:r>
              <a:r>
                <a:rPr lang="en-US" altLang="es-MX" i="0" err="1">
                  <a:solidFill>
                    <a:schemeClr val="tx1"/>
                  </a:solidFill>
                  <a:latin typeface="Times New Roman"/>
                  <a:cs typeface="Lucida Sans Unicode"/>
                </a:rPr>
                <a:t>líder</a:t>
              </a:r>
              <a:r>
                <a:rPr lang="en-US" altLang="es-MX" i="0">
                  <a:solidFill>
                    <a:schemeClr val="tx1"/>
                  </a:solidFill>
                  <a:latin typeface="Times New Roman"/>
                  <a:cs typeface="Lucida Sans Unicode"/>
                </a:rPr>
                <a:t> Tory 2001, à la Maggie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8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8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700" grpId="0" animBg="1" autoUpdateAnimBg="0"/>
      <p:bldP spid="28701" grpId="0" animBg="1" autoUpdateAnimBg="0"/>
      <p:bldP spid="28707" grpId="0" animBg="1" autoUpdateAnimBg="0"/>
      <p:bldP spid="28737" grpId="0" animBg="1" autoUpdateAnimBg="0"/>
      <p:bldP spid="28738" grpId="0" animBg="1" autoUpdateAnimBg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10" name="Text Box 226">
            <a:extLst>
              <a:ext uri="{FF2B5EF4-FFF2-40B4-BE49-F238E27FC236}">
                <a16:creationId xmlns:a16="http://schemas.microsoft.com/office/drawing/2014/main" id="{57E42F58-897F-4D03-86BB-0E87095B0B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7400" y="222250"/>
            <a:ext cx="5175250" cy="587375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By-elections</a:t>
            </a:r>
            <a:endParaRPr lang="en-GB" sz="32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7" name="Text Box 1">
            <a:extLst>
              <a:ext uri="{FF2B5EF4-FFF2-40B4-BE49-F238E27FC236}">
                <a16:creationId xmlns:a16="http://schemas.microsoft.com/office/drawing/2014/main" id="{EAABD9B5-B457-4579-9A32-142BC4D514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295400"/>
            <a:ext cx="8153400" cy="15718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2000"/>
              </a:spcBef>
            </a:pP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Anglosajones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 no 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tienen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diputados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suplentes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como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Latinoamérica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 (Cádiz) </a:t>
            </a:r>
            <a:br>
              <a:rPr lang="en-GB" altLang="es-MX" sz="3200" i="0" dirty="0">
                <a:latin typeface="Arial"/>
                <a:cs typeface="Lucida Sans Unicode"/>
              </a:rPr>
            </a:b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(Francia: 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sólo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en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caso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 de 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asumir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alcaldía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)</a:t>
            </a:r>
          </a:p>
        </p:txBody>
      </p:sp>
      <p:sp>
        <p:nvSpPr>
          <p:cNvPr id="8" name="Text Box 1">
            <a:extLst>
              <a:ext uri="{FF2B5EF4-FFF2-40B4-BE49-F238E27FC236}">
                <a16:creationId xmlns:a16="http://schemas.microsoft.com/office/drawing/2014/main" id="{4307FC4E-E852-4D3C-8A52-18A1862ABD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188" y="3241825"/>
            <a:ext cx="815340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t">
            <a:spAutoFit/>
          </a:bodyPr>
          <a:lstStyle>
            <a:lvl1pPr marL="457200" indent="-4572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Celebran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elección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 especial para 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remplazar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 MP 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faltante</a:t>
            </a:r>
            <a:endParaRPr lang="en-GB" altLang="es-MX" sz="3200" i="0" dirty="0">
              <a:solidFill>
                <a:srgbClr val="000000"/>
              </a:solidFill>
              <a:latin typeface="Arial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Sirven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 de 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termómetro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 electoral</a:t>
            </a:r>
          </a:p>
        </p:txBody>
      </p:sp>
      <p:sp>
        <p:nvSpPr>
          <p:cNvPr id="6" name="AutoShape 12">
            <a:hlinkClick r:id="rId2" highlightClick="1"/>
            <a:extLst>
              <a:ext uri="{FF2B5EF4-FFF2-40B4-BE49-F238E27FC236}">
                <a16:creationId xmlns:a16="http://schemas.microsoft.com/office/drawing/2014/main" id="{F7E38869-50A1-4715-9467-47DB597C19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39975" y="5589588"/>
            <a:ext cx="641350" cy="431800"/>
          </a:xfrm>
          <a:prstGeom prst="actionButtonForwardNex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defTabSz="914400"/>
            <a:endParaRPr lang="es-MX" altLang="es-MX"/>
          </a:p>
        </p:txBody>
      </p:sp>
      <p:sp>
        <p:nvSpPr>
          <p:cNvPr id="9" name="Text Box 1027">
            <a:extLst>
              <a:ext uri="{FF2B5EF4-FFF2-40B4-BE49-F238E27FC236}">
                <a16:creationId xmlns:a16="http://schemas.microsoft.com/office/drawing/2014/main" id="{5A1B552F-A25F-40AB-BF14-2E53CD9E7F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48038" y="5559425"/>
            <a:ext cx="2651125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s-MX">
                <a:solidFill>
                  <a:schemeClr val="tx1"/>
                </a:solidFill>
              </a:rPr>
              <a:t>Wikipedia…</a:t>
            </a:r>
          </a:p>
        </p:txBody>
      </p:sp>
    </p:spTree>
    <p:extLst>
      <p:ext uri="{BB962C8B-B14F-4D97-AF65-F5344CB8AC3E}">
        <p14:creationId xmlns:p14="http://schemas.microsoft.com/office/powerpoint/2010/main" val="1513677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6" grpId="0" animBg="1"/>
      <p:bldP spid="9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Text Box 1">
            <a:extLst>
              <a:ext uri="{FF2B5EF4-FFF2-40B4-BE49-F238E27FC236}">
                <a16:creationId xmlns:a16="http://schemas.microsoft.com/office/drawing/2014/main" id="{32A50168-44F3-4E0D-BF3B-06EE3887F7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74850" y="222250"/>
            <a:ext cx="5340350" cy="579438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(4) Sistema bipartidista</a:t>
            </a:r>
          </a:p>
        </p:txBody>
      </p:sp>
      <p:sp>
        <p:nvSpPr>
          <p:cNvPr id="52227" name="Text Box 2">
            <a:extLst>
              <a:ext uri="{FF2B5EF4-FFF2-40B4-BE49-F238E27FC236}">
                <a16:creationId xmlns:a16="http://schemas.microsoft.com/office/drawing/2014/main" id="{2F6FE8CD-985E-4BAD-921C-CF727BF1BD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036638"/>
            <a:ext cx="8153400" cy="1554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2000"/>
              </a:spcBef>
              <a:buFont typeface="Garamond" panose="02020404030301010803" pitchFamily="18" charset="0"/>
              <a:buNone/>
            </a:pP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Dos partidos articulan bien las preferencias electorales, se alternan del gobierno a la oposición</a:t>
            </a:r>
          </a:p>
        </p:txBody>
      </p:sp>
      <p:sp>
        <p:nvSpPr>
          <p:cNvPr id="29699" name="Text Box 3">
            <a:extLst>
              <a:ext uri="{FF2B5EF4-FFF2-40B4-BE49-F238E27FC236}">
                <a16:creationId xmlns:a16="http://schemas.microsoft.com/office/drawing/2014/main" id="{52A3E254-AEBA-4040-84E4-D4DEF34FF8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2971800"/>
            <a:ext cx="81534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2000"/>
              </a:spcBef>
              <a:buFont typeface="Garamond" panose="02020404030301010803" pitchFamily="18" charset="0"/>
              <a:buChar char="•"/>
            </a:pP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 UK y EEUU aproximan bien</a:t>
            </a:r>
            <a:b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   este rasgo, pero hay más </a:t>
            </a:r>
          </a:p>
        </p:txBody>
      </p:sp>
      <p:sp>
        <p:nvSpPr>
          <p:cNvPr id="29701" name="Text Box 5">
            <a:extLst>
              <a:ext uri="{FF2B5EF4-FFF2-40B4-BE49-F238E27FC236}">
                <a16:creationId xmlns:a16="http://schemas.microsoft.com/office/drawing/2014/main" id="{02A54CBF-00B2-414C-980E-A763DC814F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4953000"/>
            <a:ext cx="8153400" cy="1066800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Más adelante veremos estadísticas que resumen el sistema de partidos</a:t>
            </a:r>
          </a:p>
        </p:txBody>
      </p:sp>
      <p:grpSp>
        <p:nvGrpSpPr>
          <p:cNvPr id="2" name="Group 16">
            <a:extLst>
              <a:ext uri="{FF2B5EF4-FFF2-40B4-BE49-F238E27FC236}">
                <a16:creationId xmlns:a16="http://schemas.microsoft.com/office/drawing/2014/main" id="{943FB35A-764C-493A-90A9-C774C3652E38}"/>
              </a:ext>
            </a:extLst>
          </p:cNvPr>
          <p:cNvGrpSpPr>
            <a:grpSpLocks/>
          </p:cNvGrpSpPr>
          <p:nvPr/>
        </p:nvGrpSpPr>
        <p:grpSpPr bwMode="auto">
          <a:xfrm>
            <a:off x="6248400" y="2209800"/>
            <a:ext cx="2208213" cy="2360613"/>
            <a:chOff x="3936" y="1392"/>
            <a:chExt cx="1391" cy="1487"/>
          </a:xfrm>
        </p:grpSpPr>
        <p:grpSp>
          <p:nvGrpSpPr>
            <p:cNvPr id="52232" name="Group 6">
              <a:extLst>
                <a:ext uri="{FF2B5EF4-FFF2-40B4-BE49-F238E27FC236}">
                  <a16:creationId xmlns:a16="http://schemas.microsoft.com/office/drawing/2014/main" id="{BF44E3CC-B9D8-42BC-8593-3FA9F491A54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36" y="2160"/>
              <a:ext cx="1391" cy="719"/>
              <a:chOff x="3936" y="2160"/>
              <a:chExt cx="1391" cy="719"/>
            </a:xfrm>
          </p:grpSpPr>
          <p:sp>
            <p:nvSpPr>
              <p:cNvPr id="29703" name="Rectangle 7">
                <a:extLst>
                  <a:ext uri="{FF2B5EF4-FFF2-40B4-BE49-F238E27FC236}">
                    <a16:creationId xmlns:a16="http://schemas.microsoft.com/office/drawing/2014/main" id="{8F6C783F-1094-4EBF-AA75-F1EDA1430E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36" y="2160"/>
                <a:ext cx="1392" cy="720"/>
              </a:xfrm>
              <a:prstGeom prst="rect">
                <a:avLst/>
              </a:prstGeom>
              <a:solidFill>
                <a:srgbClr val="FF9900"/>
              </a:solidFill>
              <a:ln w="9525">
                <a:noFill/>
                <a:round/>
                <a:headEnd/>
                <a:tailEnd/>
              </a:ln>
              <a:effectLst>
                <a:outerShdw dist="107933" dir="2700000" algn="ctr" rotWithShape="0">
                  <a:srgbClr val="808080"/>
                </a:outerShdw>
              </a:effectLst>
            </p:spPr>
            <p:txBody>
              <a:bodyPr wrap="none" anchor="ctr"/>
              <a:lstStyle/>
              <a:p>
                <a:pPr>
                  <a:defRPr/>
                </a:pPr>
                <a:endParaRPr lang="es-MX"/>
              </a:p>
            </p:txBody>
          </p:sp>
          <p:pic>
            <p:nvPicPr>
              <p:cNvPr id="52238" name="Picture 8">
                <a:extLst>
                  <a:ext uri="{FF2B5EF4-FFF2-40B4-BE49-F238E27FC236}">
                    <a16:creationId xmlns:a16="http://schemas.microsoft.com/office/drawing/2014/main" id="{74B995BD-6CAE-48B0-9A98-CFB6FD2427A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56" y="2223"/>
                <a:ext cx="576" cy="5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pic>
          <p:pic>
            <p:nvPicPr>
              <p:cNvPr id="52239" name="Picture 9">
                <a:extLst>
                  <a:ext uri="{FF2B5EF4-FFF2-40B4-BE49-F238E27FC236}">
                    <a16:creationId xmlns:a16="http://schemas.microsoft.com/office/drawing/2014/main" id="{7BFCF270-E26D-45B1-AD0F-7CB7CDC9A2C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32" y="2223"/>
                <a:ext cx="540" cy="5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52233" name="Group 10">
              <a:extLst>
                <a:ext uri="{FF2B5EF4-FFF2-40B4-BE49-F238E27FC236}">
                  <a16:creationId xmlns:a16="http://schemas.microsoft.com/office/drawing/2014/main" id="{BE7895E0-47D9-44E8-9433-9D4C25ED64C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36" y="1392"/>
              <a:ext cx="1391" cy="671"/>
              <a:chOff x="3936" y="1392"/>
              <a:chExt cx="1391" cy="671"/>
            </a:xfrm>
          </p:grpSpPr>
          <p:sp>
            <p:nvSpPr>
              <p:cNvPr id="29707" name="Rectangle 11">
                <a:extLst>
                  <a:ext uri="{FF2B5EF4-FFF2-40B4-BE49-F238E27FC236}">
                    <a16:creationId xmlns:a16="http://schemas.microsoft.com/office/drawing/2014/main" id="{479BF67E-C09E-4243-83AF-2560B3F6D3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36" y="1392"/>
                <a:ext cx="1392" cy="672"/>
              </a:xfrm>
              <a:prstGeom prst="rect">
                <a:avLst/>
              </a:prstGeom>
              <a:solidFill>
                <a:srgbClr val="FF9900"/>
              </a:solidFill>
              <a:ln w="9525">
                <a:noFill/>
                <a:round/>
                <a:headEnd/>
                <a:tailEnd/>
              </a:ln>
              <a:effectLst>
                <a:outerShdw dist="107933" dir="2700000" algn="ctr" rotWithShape="0">
                  <a:srgbClr val="808080"/>
                </a:outerShdw>
              </a:effectLst>
            </p:spPr>
            <p:txBody>
              <a:bodyPr wrap="none" anchor="ctr"/>
              <a:lstStyle/>
              <a:p>
                <a:pPr>
                  <a:defRPr/>
                </a:pPr>
                <a:endParaRPr lang="es-MX"/>
              </a:p>
            </p:txBody>
          </p:sp>
          <p:pic>
            <p:nvPicPr>
              <p:cNvPr id="52235" name="Picture 12">
                <a:extLst>
                  <a:ext uri="{FF2B5EF4-FFF2-40B4-BE49-F238E27FC236}">
                    <a16:creationId xmlns:a16="http://schemas.microsoft.com/office/drawing/2014/main" id="{2B088966-1EFF-471B-87B9-A3F245461CF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32" y="1488"/>
                <a:ext cx="534" cy="4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pic>
          <p:pic>
            <p:nvPicPr>
              <p:cNvPr id="52236" name="Picture 13">
                <a:extLst>
                  <a:ext uri="{FF2B5EF4-FFF2-40B4-BE49-F238E27FC236}">
                    <a16:creationId xmlns:a16="http://schemas.microsoft.com/office/drawing/2014/main" id="{0A770235-BF7B-4B14-8513-91AEB699A5B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56" y="1488"/>
                <a:ext cx="576" cy="4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pic>
        </p:grpSp>
      </p:grpSp>
      <p:pic>
        <p:nvPicPr>
          <p:cNvPr id="29711" name="Picture 15">
            <a:extLst>
              <a:ext uri="{FF2B5EF4-FFF2-40B4-BE49-F238E27FC236}">
                <a16:creationId xmlns:a16="http://schemas.microsoft.com/office/drawing/2014/main" id="{0CB21C0C-16F0-485A-80F8-794B889127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7875" y="0"/>
            <a:ext cx="5114925" cy="6783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4" dur="500"/>
                                        <p:tgtEl>
                                          <p:spTgt spid="2971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9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699" grpId="0" autoUpdateAnimBg="0"/>
      <p:bldP spid="29701" grpId="0" animBg="1" autoUpdateAnimBg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Text Box 1">
            <a:extLst>
              <a:ext uri="{FF2B5EF4-FFF2-40B4-BE49-F238E27FC236}">
                <a16:creationId xmlns:a16="http://schemas.microsoft.com/office/drawing/2014/main" id="{6ECF44A3-D5BC-4E71-98A8-9E285D9118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94050" y="222250"/>
            <a:ext cx="2901950" cy="579438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Los partidos</a:t>
            </a:r>
          </a:p>
        </p:txBody>
      </p:sp>
      <p:sp>
        <p:nvSpPr>
          <p:cNvPr id="54275" name="Text Box 2">
            <a:extLst>
              <a:ext uri="{FF2B5EF4-FFF2-40B4-BE49-F238E27FC236}">
                <a16:creationId xmlns:a16="http://schemas.microsoft.com/office/drawing/2014/main" id="{F9602565-F48F-41F5-B4FE-E60E035821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371600"/>
            <a:ext cx="8153400" cy="3541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2000"/>
              </a:spcBef>
              <a:buFont typeface="Garamond" panose="02020404030301010803" pitchFamily="18" charset="0"/>
              <a:buNone/>
            </a:pP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Los partidos Conservador (</a:t>
            </a:r>
            <a:r>
              <a:rPr lang="en-GB" altLang="es-MX" sz="3200">
                <a:solidFill>
                  <a:srgbClr val="000000"/>
                </a:solidFill>
                <a:latin typeface="Arial" panose="020B0604020202020204" pitchFamily="34" charset="0"/>
              </a:rPr>
              <a:t>Tory</a:t>
            </a: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) y </a:t>
            </a:r>
            <a:b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Laborista (</a:t>
            </a:r>
            <a:r>
              <a:rPr lang="en-GB" altLang="es-MX" sz="3200">
                <a:solidFill>
                  <a:srgbClr val="000000"/>
                </a:solidFill>
                <a:latin typeface="Arial" panose="020B0604020202020204" pitchFamily="34" charset="0"/>
              </a:rPr>
              <a:t>Labour</a:t>
            </a: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) suelen obtener en cada elección la casi totalidad de votos y de escaños </a:t>
            </a:r>
            <a:b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en la </a:t>
            </a:r>
            <a:b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3200">
                <a:solidFill>
                  <a:srgbClr val="000000"/>
                </a:solidFill>
                <a:latin typeface="Arial" panose="020B0604020202020204" pitchFamily="34" charset="0"/>
              </a:rPr>
              <a:t>House of </a:t>
            </a:r>
            <a:br>
              <a:rPr lang="en-GB" altLang="es-MX" sz="320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3200">
                <a:solidFill>
                  <a:srgbClr val="000000"/>
                </a:solidFill>
                <a:latin typeface="Arial" panose="020B0604020202020204" pitchFamily="34" charset="0"/>
              </a:rPr>
              <a:t>Commons</a:t>
            </a: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</a:p>
        </p:txBody>
      </p:sp>
      <p:pic>
        <p:nvPicPr>
          <p:cNvPr id="54276" name="Picture 6">
            <a:extLst>
              <a:ext uri="{FF2B5EF4-FFF2-40B4-BE49-F238E27FC236}">
                <a16:creationId xmlns:a16="http://schemas.microsoft.com/office/drawing/2014/main" id="{F064AE4C-3C33-4C31-9CFD-3D799CCEB5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775" y="3086100"/>
            <a:ext cx="5762625" cy="323850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53541957-AF5F-DDA2-FE18-1171AE4051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625" y="934316"/>
            <a:ext cx="7407852" cy="5210174"/>
          </a:xfrm>
          <a:prstGeom prst="rect">
            <a:avLst/>
          </a:prstGeom>
        </p:spPr>
      </p:pic>
      <p:sp>
        <p:nvSpPr>
          <p:cNvPr id="4" name="Text Box 1">
            <a:extLst>
              <a:ext uri="{FF2B5EF4-FFF2-40B4-BE49-F238E27FC236}">
                <a16:creationId xmlns:a16="http://schemas.microsoft.com/office/drawing/2014/main" id="{5AC882A8-DE23-012F-E6F3-17334F83D6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7050" y="222250"/>
            <a:ext cx="8235950" cy="586957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 anchor="t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 dirty="0">
                <a:solidFill>
                  <a:srgbClr val="000000"/>
                </a:solidFill>
                <a:latin typeface="Arial"/>
                <a:cs typeface="Lucida Sans Unicode"/>
              </a:rPr>
              <a:t>N </a:t>
            </a:r>
            <a:r>
              <a:rPr lang="en-GB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partidos</a:t>
            </a:r>
            <a:r>
              <a:rPr lang="en-GB" sz="32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en</a:t>
            </a:r>
            <a:r>
              <a:rPr lang="en-GB" sz="3200" i="0" dirty="0">
                <a:solidFill>
                  <a:srgbClr val="000000"/>
                </a:solidFill>
                <a:latin typeface="Arial"/>
                <a:cs typeface="Lucida Sans Unicode"/>
              </a:rPr>
              <a:t> Europa</a:t>
            </a:r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CA3160D2-6514-CD83-9E24-39B4C32985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2950" y="6198755"/>
            <a:ext cx="3962400" cy="4022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250"/>
              </a:spcBef>
            </a:pPr>
            <a:r>
              <a:rPr lang="en-GB" altLang="es-MX" sz="2000" i="0" dirty="0">
                <a:solidFill>
                  <a:srgbClr val="000000"/>
                </a:solidFill>
                <a:latin typeface="Arial"/>
                <a:cs typeface="Lucida Sans Unicode"/>
              </a:rPr>
              <a:t>Fuente: Bergman et al. (2021) </a:t>
            </a:r>
          </a:p>
        </p:txBody>
      </p:sp>
    </p:spTree>
    <p:extLst>
      <p:ext uri="{BB962C8B-B14F-4D97-AF65-F5344CB8AC3E}">
        <p14:creationId xmlns:p14="http://schemas.microsoft.com/office/powerpoint/2010/main" val="121319311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Text Box 1">
            <a:extLst>
              <a:ext uri="{FF2B5EF4-FFF2-40B4-BE49-F238E27FC236}">
                <a16:creationId xmlns:a16="http://schemas.microsoft.com/office/drawing/2014/main" id="{AB600834-95A7-4C90-85A2-EA454740AB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0850" y="222250"/>
            <a:ext cx="8388350" cy="579438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Composición de la HoC 1885-1966</a:t>
            </a:r>
          </a:p>
        </p:txBody>
      </p:sp>
      <p:sp>
        <p:nvSpPr>
          <p:cNvPr id="31746" name="Rectangle 2">
            <a:extLst>
              <a:ext uri="{FF2B5EF4-FFF2-40B4-BE49-F238E27FC236}">
                <a16:creationId xmlns:a16="http://schemas.microsoft.com/office/drawing/2014/main" id="{15B95849-879B-4270-A922-0231B192D2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9200" y="990600"/>
            <a:ext cx="6934200" cy="5638800"/>
          </a:xfrm>
          <a:prstGeom prst="rect">
            <a:avLst/>
          </a:prstGeom>
          <a:solidFill>
            <a:srgbClr val="FFFFFF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es-MX"/>
          </a:p>
        </p:txBody>
      </p:sp>
      <p:sp>
        <p:nvSpPr>
          <p:cNvPr id="55300" name="Text Box 3">
            <a:extLst>
              <a:ext uri="{FF2B5EF4-FFF2-40B4-BE49-F238E27FC236}">
                <a16:creationId xmlns:a16="http://schemas.microsoft.com/office/drawing/2014/main" id="{5FE67203-7012-4D69-B56D-7A4A42C988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90650" y="6319838"/>
            <a:ext cx="31242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000"/>
              </a:spcBef>
              <a:buClr>
                <a:srgbClr val="B2B2B2"/>
              </a:buClr>
              <a:buFont typeface="Garamond" panose="02020404030301010803" pitchFamily="18" charset="0"/>
              <a:buNone/>
            </a:pPr>
            <a:r>
              <a:rPr lang="en-GB" altLang="es-MX" sz="1600" i="0">
                <a:solidFill>
                  <a:srgbClr val="B2B2B2"/>
                </a:solidFill>
                <a:latin typeface="Garamond" panose="02020404030301010803" pitchFamily="18" charset="0"/>
              </a:rPr>
              <a:t>Fuente: Lakeman 1970</a:t>
            </a:r>
          </a:p>
        </p:txBody>
      </p:sp>
      <p:graphicFrame>
        <p:nvGraphicFramePr>
          <p:cNvPr id="55301" name="Object 0">
            <a:extLst>
              <a:ext uri="{FF2B5EF4-FFF2-40B4-BE49-F238E27FC236}">
                <a16:creationId xmlns:a16="http://schemas.microsoft.com/office/drawing/2014/main" id="{9A4D091B-EB89-4A65-B827-49132FD8448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371600" y="1100138"/>
          <a:ext cx="6553200" cy="522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Hoja de cálculo" r:id="rId2" imgW="4391520" imgH="4810544" progId="Excel.Sheet.8">
                  <p:embed/>
                </p:oleObj>
              </mc:Choice>
              <mc:Fallback>
                <p:oleObj name="Hoja de cálculo" r:id="rId2" imgW="4391520" imgH="4810544" progId="Excel.Sheet.8">
                  <p:embed/>
                  <p:pic>
                    <p:nvPicPr>
                      <p:cNvPr id="55301" name="Object 0">
                        <a:extLst>
                          <a:ext uri="{FF2B5EF4-FFF2-40B4-BE49-F238E27FC236}">
                            <a16:creationId xmlns:a16="http://schemas.microsoft.com/office/drawing/2014/main" id="{9A4D091B-EB89-4A65-B827-49132FD8448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1600" y="1100138"/>
                        <a:ext cx="6553200" cy="5224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5302" name="AutoShape 5">
            <a:hlinkClick r:id="" action="ppaction://hlinkshowjump?jump=lastslideviewed"/>
            <a:extLst>
              <a:ext uri="{FF2B5EF4-FFF2-40B4-BE49-F238E27FC236}">
                <a16:creationId xmlns:a16="http://schemas.microsoft.com/office/drawing/2014/main" id="{DEE3EFB7-DBA8-4521-A128-D1F6B7F6F3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8200" y="6096000"/>
            <a:ext cx="533400" cy="457200"/>
          </a:xfrm>
          <a:prstGeom prst="actionButtonReturn">
            <a:avLst/>
          </a:prstGeom>
          <a:solidFill>
            <a:srgbClr val="B2B2B2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endParaRPr lang="es-MX" altLang="es-MX"/>
          </a:p>
        </p:txBody>
      </p:sp>
      <p:graphicFrame>
        <p:nvGraphicFramePr>
          <p:cNvPr id="110593" name="Object 1">
            <a:extLst>
              <a:ext uri="{FF2B5EF4-FFF2-40B4-BE49-F238E27FC236}">
                <a16:creationId xmlns:a16="http://schemas.microsoft.com/office/drawing/2014/main" id="{5D24EC6B-27C1-4E52-B32C-5BD362988F4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62000" y="1295400"/>
          <a:ext cx="7772400" cy="449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áfico" r:id="rId4" imgW="5286832" imgH="3057982" progId="Excel.Chart.8">
                  <p:embed/>
                </p:oleObj>
              </mc:Choice>
              <mc:Fallback>
                <p:oleObj name="Gráfico" r:id="rId4" imgW="5286832" imgH="3057982" progId="Excel.Chart.8">
                  <p:embed/>
                  <p:pic>
                    <p:nvPicPr>
                      <p:cNvPr id="110593" name="Object 1">
                        <a:extLst>
                          <a:ext uri="{FF2B5EF4-FFF2-40B4-BE49-F238E27FC236}">
                            <a16:creationId xmlns:a16="http://schemas.microsoft.com/office/drawing/2014/main" id="{5D24EC6B-27C1-4E52-B32C-5BD362988F4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1295400"/>
                        <a:ext cx="7772400" cy="4495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0B8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14">
            <a:extLst>
              <a:ext uri="{FF2B5EF4-FFF2-40B4-BE49-F238E27FC236}">
                <a16:creationId xmlns:a16="http://schemas.microsoft.com/office/drawing/2014/main" id="{22B619DC-AD97-4C8C-8D09-A2686DC429CA}"/>
              </a:ext>
            </a:extLst>
          </p:cNvPr>
          <p:cNvGrpSpPr>
            <a:grpSpLocks/>
          </p:cNvGrpSpPr>
          <p:nvPr/>
        </p:nvGrpSpPr>
        <p:grpSpPr bwMode="auto">
          <a:xfrm>
            <a:off x="685800" y="76200"/>
            <a:ext cx="8077200" cy="1800225"/>
            <a:chOff x="432" y="48"/>
            <a:chExt cx="5088" cy="1134"/>
          </a:xfrm>
        </p:grpSpPr>
        <p:sp>
          <p:nvSpPr>
            <p:cNvPr id="31759" name="Text Box 15">
              <a:extLst>
                <a:ext uri="{FF2B5EF4-FFF2-40B4-BE49-F238E27FC236}">
                  <a16:creationId xmlns:a16="http://schemas.microsoft.com/office/drawing/2014/main" id="{759E4C59-783C-4E0E-8CCC-95837012EA5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2" y="48"/>
              <a:ext cx="5088" cy="1134"/>
            </a:xfrm>
            <a:prstGeom prst="rect">
              <a:avLst/>
            </a:prstGeom>
            <a:solidFill>
              <a:schemeClr val="folHlink"/>
            </a:solidFill>
            <a:ln w="9525">
              <a:noFill/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>
              <a:spAutoFit/>
            </a:bodyPr>
            <a:lstStyle/>
            <a:p>
              <a:pPr>
                <a:lnSpc>
                  <a:spcPct val="100000"/>
                </a:lnSpc>
                <a:spcBef>
                  <a:spcPct val="50000"/>
                </a:spcBef>
                <a:buClrTx/>
                <a:buSzTx/>
                <a:buFontTx/>
                <a:buNone/>
                <a:defRPr/>
              </a:pPr>
              <a:r>
                <a:rPr lang="en-US" sz="2800" i="0">
                  <a:latin typeface="Arial" charset="0"/>
                </a:rPr>
                <a:t>			En 1988 los </a:t>
              </a:r>
              <a:r>
                <a:rPr lang="en-US" sz="2800" i="0" err="1">
                  <a:latin typeface="Arial" charset="0"/>
                </a:rPr>
                <a:t>partidos</a:t>
              </a:r>
              <a:r>
                <a:rPr lang="en-US" sz="2800" i="0">
                  <a:latin typeface="Arial" charset="0"/>
                </a:rPr>
                <a:t> Liberal y </a:t>
              </a:r>
              <a:br>
                <a:rPr lang="en-US" sz="2800" i="0">
                  <a:latin typeface="Arial" charset="0"/>
                </a:rPr>
              </a:br>
              <a:r>
                <a:rPr lang="en-US" sz="2800" i="0">
                  <a:latin typeface="Arial" charset="0"/>
                </a:rPr>
                <a:t>			Social </a:t>
              </a:r>
              <a:r>
                <a:rPr lang="en-US" sz="2800" i="0" err="1">
                  <a:latin typeface="Arial" charset="0"/>
                </a:rPr>
                <a:t>Demócrata</a:t>
              </a:r>
              <a:r>
                <a:rPr lang="en-US" sz="2800" i="0">
                  <a:latin typeface="Arial" charset="0"/>
                </a:rPr>
                <a:t> se </a:t>
              </a:r>
              <a:r>
                <a:rPr lang="en-US" sz="2800" i="0" err="1">
                  <a:latin typeface="Arial" charset="0"/>
                </a:rPr>
                <a:t>fusionaron</a:t>
              </a:r>
              <a:r>
                <a:rPr lang="en-US" sz="2800" i="0">
                  <a:latin typeface="Arial" charset="0"/>
                </a:rPr>
                <a:t> </a:t>
              </a:r>
              <a:br>
                <a:rPr lang="en-US" sz="2800" i="0">
                  <a:latin typeface="Arial" charset="0"/>
                </a:rPr>
              </a:br>
              <a:r>
                <a:rPr lang="en-US" sz="2800" i="0">
                  <a:latin typeface="Arial" charset="0"/>
                </a:rPr>
                <a:t>			</a:t>
              </a:r>
              <a:r>
                <a:rPr lang="en-US" sz="2800" i="0" err="1">
                  <a:latin typeface="Arial" charset="0"/>
                </a:rPr>
                <a:t>para</a:t>
              </a:r>
              <a:r>
                <a:rPr lang="en-US" sz="2800" i="0">
                  <a:latin typeface="Arial" charset="0"/>
                </a:rPr>
                <a:t> </a:t>
              </a:r>
              <a:r>
                <a:rPr lang="en-US" sz="2800" i="0" err="1">
                  <a:latin typeface="Arial" charset="0"/>
                </a:rPr>
                <a:t>formar</a:t>
              </a:r>
              <a:r>
                <a:rPr lang="en-US" sz="2800" i="0">
                  <a:latin typeface="Arial" charset="0"/>
                </a:rPr>
                <a:t> el </a:t>
              </a:r>
              <a:r>
                <a:rPr lang="en-US" sz="2800" i="0">
                  <a:solidFill>
                    <a:srgbClr val="FFCC00"/>
                  </a:solidFill>
                  <a:latin typeface="Arial" charset="0"/>
                </a:rPr>
                <a:t>Liberal-</a:t>
              </a:r>
              <a:br>
                <a:rPr lang="en-US" sz="2800" i="0">
                  <a:solidFill>
                    <a:srgbClr val="FFCC00"/>
                  </a:solidFill>
                  <a:latin typeface="Arial" charset="0"/>
                </a:rPr>
              </a:br>
              <a:r>
                <a:rPr lang="en-US" sz="2800" i="0">
                  <a:solidFill>
                    <a:srgbClr val="FFCC00"/>
                  </a:solidFill>
                  <a:latin typeface="Arial" charset="0"/>
                </a:rPr>
                <a:t>                            Democratic Party</a:t>
              </a:r>
              <a:endParaRPr lang="en-US" sz="2800" i="0">
                <a:latin typeface="Arial" charset="0"/>
              </a:endParaRPr>
            </a:p>
          </p:txBody>
        </p:sp>
        <p:pic>
          <p:nvPicPr>
            <p:cNvPr id="55306" name="Picture 16">
              <a:extLst>
                <a:ext uri="{FF2B5EF4-FFF2-40B4-BE49-F238E27FC236}">
                  <a16:creationId xmlns:a16="http://schemas.microsoft.com/office/drawing/2014/main" id="{1CBCF1A1-C6F3-4AF8-B6E7-144FD935F38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7" y="359"/>
              <a:ext cx="695" cy="440"/>
            </a:xfrm>
            <a:prstGeom prst="rect">
              <a:avLst/>
            </a:prstGeom>
            <a:noFill/>
            <a:ln>
              <a:noFill/>
            </a:ln>
            <a:effectLst>
              <a:outerShdw dist="107763" dir="2700000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OleChart spid="110593" grpId="0" bld="series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Text Box 1">
            <a:extLst>
              <a:ext uri="{FF2B5EF4-FFF2-40B4-BE49-F238E27FC236}">
                <a16:creationId xmlns:a16="http://schemas.microsoft.com/office/drawing/2014/main" id="{5FD66CC6-CE25-4029-8B4F-FB03778B6C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295400"/>
            <a:ext cx="8153400" cy="1079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2000"/>
              </a:spcBef>
              <a:buFont typeface="Garamond" panose="02020404030301010803" pitchFamily="18" charset="0"/>
              <a:buNone/>
            </a:pP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Entreguerras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: </a:t>
            </a:r>
            <a:r>
              <a:rPr lang="en-GB" altLang="es-MX" sz="3200" dirty="0">
                <a:solidFill>
                  <a:srgbClr val="000000"/>
                </a:solidFill>
                <a:latin typeface="Arial"/>
                <a:cs typeface="Lucida Sans Unicode"/>
              </a:rPr>
              <a:t>Labour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hizo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 a un 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lado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 al Liberal. 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Coordinación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 de 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votantes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…</a:t>
            </a:r>
          </a:p>
        </p:txBody>
      </p:sp>
      <p:graphicFrame>
        <p:nvGraphicFramePr>
          <p:cNvPr id="56323" name="Object 2">
            <a:extLst>
              <a:ext uri="{FF2B5EF4-FFF2-40B4-BE49-F238E27FC236}">
                <a16:creationId xmlns:a16="http://schemas.microsoft.com/office/drawing/2014/main" id="{733E453D-18B1-4371-BF96-84A5FB1C616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190625" y="2438400"/>
          <a:ext cx="6962775" cy="3686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áfico" r:id="rId2" imgW="4677156" imgH="2476767" progId="Excel.Chart.8">
                  <p:embed followColorScheme="full"/>
                </p:oleObj>
              </mc:Choice>
              <mc:Fallback>
                <p:oleObj name="Gráfico" r:id="rId2" imgW="4677156" imgH="2476767" progId="Excel.Chart.8">
                  <p:embed followColorScheme="full"/>
                  <p:pic>
                    <p:nvPicPr>
                      <p:cNvPr id="56323" name="Object 2">
                        <a:extLst>
                          <a:ext uri="{FF2B5EF4-FFF2-40B4-BE49-F238E27FC236}">
                            <a16:creationId xmlns:a16="http://schemas.microsoft.com/office/drawing/2014/main" id="{733E453D-18B1-4371-BF96-84A5FB1C616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90625" y="2438400"/>
                        <a:ext cx="6962775" cy="3686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771" name="Text Box 3">
            <a:extLst>
              <a:ext uri="{FF2B5EF4-FFF2-40B4-BE49-F238E27FC236}">
                <a16:creationId xmlns:a16="http://schemas.microsoft.com/office/drawing/2014/main" id="{F4E66414-2B6D-4AD2-9773-3EC43AC6E5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27250" y="222250"/>
            <a:ext cx="5035550" cy="579438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El cambio de partidos</a:t>
            </a:r>
          </a:p>
        </p:txBody>
      </p:sp>
      <p:sp>
        <p:nvSpPr>
          <p:cNvPr id="56325" name="AutoShape 4">
            <a:hlinkClick r:id="rId4" action="ppaction://hlinksldjump"/>
            <a:extLst>
              <a:ext uri="{FF2B5EF4-FFF2-40B4-BE49-F238E27FC236}">
                <a16:creationId xmlns:a16="http://schemas.microsoft.com/office/drawing/2014/main" id="{93840DFF-C051-48E0-93D7-4017B0A757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0" y="6248400"/>
            <a:ext cx="381000" cy="304800"/>
          </a:xfrm>
          <a:prstGeom prst="actionButtonBlank">
            <a:avLst/>
          </a:prstGeom>
          <a:solidFill>
            <a:srgbClr val="B2B2B2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endParaRPr lang="es-MX" altLang="es-MX"/>
          </a:p>
        </p:txBody>
      </p:sp>
      <p:sp>
        <p:nvSpPr>
          <p:cNvPr id="56326" name="Text Box 5">
            <a:extLst>
              <a:ext uri="{FF2B5EF4-FFF2-40B4-BE49-F238E27FC236}">
                <a16:creationId xmlns:a16="http://schemas.microsoft.com/office/drawing/2014/main" id="{F3434DE7-A6FC-4CF5-A418-EB59AD7E14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42188" y="6172200"/>
            <a:ext cx="180181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250"/>
              </a:spcBef>
            </a:pPr>
            <a:r>
              <a:rPr lang="en-GB" altLang="es-MX" sz="2000" i="0">
                <a:solidFill>
                  <a:srgbClr val="000000"/>
                </a:solidFill>
                <a:latin typeface="Arial" panose="020B0604020202020204" pitchFamily="34" charset="0"/>
              </a:rPr>
              <a:t>Escaños HoC</a:t>
            </a:r>
          </a:p>
        </p:txBody>
      </p:sp>
      <p:sp>
        <p:nvSpPr>
          <p:cNvPr id="32774" name="Text Box 6">
            <a:extLst>
              <a:ext uri="{FF2B5EF4-FFF2-40B4-BE49-F238E27FC236}">
                <a16:creationId xmlns:a16="http://schemas.microsoft.com/office/drawing/2014/main" id="{A4D7B062-2467-4E78-8795-623029FF88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6116638"/>
            <a:ext cx="6248400" cy="579437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Mientras tanto en el continente…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774" grpId="0" animBg="1" autoUpdateAnimBg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Text Box 1">
            <a:extLst>
              <a:ext uri="{FF2B5EF4-FFF2-40B4-BE49-F238E27FC236}">
                <a16:creationId xmlns:a16="http://schemas.microsoft.com/office/drawing/2014/main" id="{9FE43C70-C47A-4B14-A577-8458A2FFC2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93850" y="222250"/>
            <a:ext cx="6102350" cy="579438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Sobre- y sub-representación</a:t>
            </a:r>
          </a:p>
        </p:txBody>
      </p:sp>
      <p:graphicFrame>
        <p:nvGraphicFramePr>
          <p:cNvPr id="33794" name="Object 2">
            <a:extLst>
              <a:ext uri="{FF2B5EF4-FFF2-40B4-BE49-F238E27FC236}">
                <a16:creationId xmlns:a16="http://schemas.microsoft.com/office/drawing/2014/main" id="{167EEDD3-EE9D-43FE-8ABE-C1C5933D9B2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33400" y="1260475"/>
          <a:ext cx="8077200" cy="4911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5681160" imgH="3453840" progId="">
                  <p:embed/>
                </p:oleObj>
              </mc:Choice>
              <mc:Fallback>
                <p:oleObj r:id="rId2" imgW="5681160" imgH="3453840" progId="">
                  <p:embed/>
                  <p:pic>
                    <p:nvPicPr>
                      <p:cNvPr id="33794" name="Object 2">
                        <a:extLst>
                          <a:ext uri="{FF2B5EF4-FFF2-40B4-BE49-F238E27FC236}">
                            <a16:creationId xmlns:a16="http://schemas.microsoft.com/office/drawing/2014/main" id="{167EEDD3-EE9D-43FE-8ABE-C1C5933D9B2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1260475"/>
                        <a:ext cx="8077200" cy="4911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 additive="repl">
                                        <p:cTn id="7" dur="500"/>
                                        <p:tgtEl>
                                          <p:spTgt spid="337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Text Box 1">
            <a:extLst>
              <a:ext uri="{FF2B5EF4-FFF2-40B4-BE49-F238E27FC236}">
                <a16:creationId xmlns:a16="http://schemas.microsoft.com/office/drawing/2014/main" id="{B03ACDA3-57A1-4D35-ADF8-8E95B707BE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0050" y="222250"/>
            <a:ext cx="5949950" cy="579438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 err="1">
                <a:solidFill>
                  <a:srgbClr val="000000"/>
                </a:solidFill>
                <a:latin typeface="Arial" charset="0"/>
              </a:rPr>
              <a:t>Nominaciones</a:t>
            </a:r>
            <a:r>
              <a:rPr lang="en-GB" sz="3200" i="0">
                <a:solidFill>
                  <a:srgbClr val="000000"/>
                </a:solidFill>
                <a:latin typeface="Arial" charset="0"/>
              </a:rPr>
              <a:t> y </a:t>
            </a:r>
            <a:r>
              <a:rPr lang="en-GB" sz="3200">
                <a:solidFill>
                  <a:srgbClr val="000000"/>
                </a:solidFill>
                <a:latin typeface="Arial" charset="0"/>
              </a:rPr>
              <a:t>safe seats</a:t>
            </a:r>
          </a:p>
        </p:txBody>
      </p:sp>
      <p:sp>
        <p:nvSpPr>
          <p:cNvPr id="59395" name="Text Box 2">
            <a:extLst>
              <a:ext uri="{FF2B5EF4-FFF2-40B4-BE49-F238E27FC236}">
                <a16:creationId xmlns:a16="http://schemas.microsoft.com/office/drawing/2014/main" id="{84F30A41-EDAB-42AC-BC69-A9273EE86E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219200"/>
            <a:ext cx="8153400" cy="138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Partido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nacional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y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el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de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cada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dirty="0">
                <a:solidFill>
                  <a:srgbClr val="000000"/>
                </a:solidFill>
                <a:latin typeface="Arial"/>
                <a:cs typeface="Lucida Sans Unicode"/>
              </a:rPr>
              <a:t>constituency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b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</a:br>
            <a:r>
              <a:rPr lang="en-GB" altLang="es-MX" sz="2800" b="1" i="0" dirty="0" err="1">
                <a:solidFill>
                  <a:srgbClr val="000000"/>
                </a:solidFill>
                <a:latin typeface="Arial"/>
                <a:cs typeface="Lucida Sans Unicode"/>
              </a:rPr>
              <a:t>tienen</a:t>
            </a:r>
            <a:r>
              <a:rPr lang="en-GB" altLang="es-MX" sz="2800" b="1" i="0" dirty="0">
                <a:solidFill>
                  <a:srgbClr val="000000"/>
                </a:solidFill>
                <a:latin typeface="Arial"/>
                <a:cs typeface="Lucida Sans Unicode"/>
              </a:rPr>
              <a:t> veto de </a:t>
            </a:r>
            <a:r>
              <a:rPr lang="en-GB" altLang="es-MX" sz="2800" b="1" i="0" dirty="0" err="1">
                <a:solidFill>
                  <a:srgbClr val="000000"/>
                </a:solidFill>
                <a:latin typeface="Arial"/>
                <a:cs typeface="Lucida Sans Unicode"/>
              </a:rPr>
              <a:t>quién</a:t>
            </a:r>
            <a:r>
              <a:rPr lang="en-GB" altLang="es-MX" sz="2800" b="1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b="1" i="0" dirty="0" err="1">
                <a:solidFill>
                  <a:srgbClr val="000000"/>
                </a:solidFill>
                <a:latin typeface="Arial"/>
                <a:cs typeface="Lucida Sans Unicode"/>
              </a:rPr>
              <a:t>entra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en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la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boleta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. </a:t>
            </a:r>
            <a:br>
              <a:rPr lang="en-GB" altLang="es-MX" sz="2800" i="0" dirty="0">
                <a:latin typeface="Arial" panose="020B0604020202020204" pitchFamily="34" charset="0"/>
              </a:rPr>
            </a:b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EUA,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en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cambio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,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tiene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b="1" i="0" dirty="0" err="1">
                <a:solidFill>
                  <a:srgbClr val="000000"/>
                </a:solidFill>
                <a:latin typeface="Arial"/>
                <a:cs typeface="Lucida Sans Unicode"/>
              </a:rPr>
              <a:t>nominaciones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b="1" i="0" dirty="0" err="1">
                <a:solidFill>
                  <a:srgbClr val="000000"/>
                </a:solidFill>
                <a:latin typeface="Arial"/>
                <a:cs typeface="Lucida Sans Unicode"/>
              </a:rPr>
              <a:t>abiertas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</a:p>
        </p:txBody>
      </p:sp>
      <p:sp>
        <p:nvSpPr>
          <p:cNvPr id="34819" name="Text Box 3">
            <a:extLst>
              <a:ext uri="{FF2B5EF4-FFF2-40B4-BE49-F238E27FC236}">
                <a16:creationId xmlns:a16="http://schemas.microsoft.com/office/drawing/2014/main" id="{8D89C5BD-86B9-4B4D-BDB2-7A8E00DCCE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2741613"/>
            <a:ext cx="815340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Los puestos más codiciados son los </a:t>
            </a:r>
            <a:r>
              <a:rPr lang="en-GB" altLang="es-MX" sz="2800">
                <a:solidFill>
                  <a:srgbClr val="000000"/>
                </a:solidFill>
                <a:latin typeface="Arial" panose="020B0604020202020204" pitchFamily="34" charset="0"/>
              </a:rPr>
              <a:t>safe seats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(no hay requisito de residencia en el UK) </a:t>
            </a:r>
          </a:p>
        </p:txBody>
      </p:sp>
      <p:sp>
        <p:nvSpPr>
          <p:cNvPr id="34820" name="Text Box 4">
            <a:extLst>
              <a:ext uri="{FF2B5EF4-FFF2-40B4-BE49-F238E27FC236}">
                <a16:creationId xmlns:a16="http://schemas.microsoft.com/office/drawing/2014/main" id="{2CC0FB88-F685-484D-80FB-C5A68A617E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4203700"/>
            <a:ext cx="8153400" cy="2022475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175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2800">
                <a:solidFill>
                  <a:srgbClr val="000000"/>
                </a:solidFill>
                <a:latin typeface="Arial" charset="0"/>
              </a:rPr>
              <a:t>Un-safe seats</a:t>
            </a:r>
            <a:r>
              <a:rPr lang="en-GB" sz="2800" i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GB" sz="2800" i="0" err="1">
                <a:solidFill>
                  <a:srgbClr val="000000"/>
                </a:solidFill>
                <a:latin typeface="Arial" charset="0"/>
              </a:rPr>
              <a:t>asignados</a:t>
            </a:r>
            <a:r>
              <a:rPr lang="en-GB" sz="2800" i="0">
                <a:solidFill>
                  <a:srgbClr val="000000"/>
                </a:solidFill>
                <a:latin typeface="Arial" charset="0"/>
              </a:rPr>
              <a:t> a </a:t>
            </a:r>
            <a:r>
              <a:rPr lang="en-GB" sz="2800" i="0" err="1">
                <a:solidFill>
                  <a:srgbClr val="000000"/>
                </a:solidFill>
                <a:latin typeface="Arial" charset="0"/>
              </a:rPr>
              <a:t>jóvenes</a:t>
            </a:r>
            <a:r>
              <a:rPr lang="en-GB" sz="2800" i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GB" sz="2800" i="0" err="1">
                <a:solidFill>
                  <a:srgbClr val="000000"/>
                </a:solidFill>
                <a:latin typeface="Arial" charset="0"/>
              </a:rPr>
              <a:t>promesas</a:t>
            </a:r>
            <a:r>
              <a:rPr lang="en-GB" sz="2800" i="0">
                <a:solidFill>
                  <a:srgbClr val="000000"/>
                </a:solidFill>
                <a:latin typeface="Arial" charset="0"/>
              </a:rPr>
              <a:t>: </a:t>
            </a:r>
            <a:br>
              <a:rPr lang="en-GB" sz="2800" i="0">
                <a:solidFill>
                  <a:srgbClr val="000000"/>
                </a:solidFill>
                <a:latin typeface="Arial" charset="0"/>
              </a:rPr>
            </a:br>
            <a:r>
              <a:rPr lang="en-GB" sz="2800" i="0" err="1">
                <a:solidFill>
                  <a:srgbClr val="000000"/>
                </a:solidFill>
                <a:latin typeface="Arial" charset="0"/>
              </a:rPr>
              <a:t>pueden</a:t>
            </a:r>
            <a:r>
              <a:rPr lang="en-GB" sz="2800" i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GB" sz="2800" i="0" err="1">
                <a:solidFill>
                  <a:srgbClr val="000000"/>
                </a:solidFill>
                <a:latin typeface="Arial" charset="0"/>
              </a:rPr>
              <a:t>demostrar</a:t>
            </a:r>
            <a:r>
              <a:rPr lang="en-GB" sz="2800" i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GB" sz="2800" i="0" err="1">
                <a:solidFill>
                  <a:srgbClr val="000000"/>
                </a:solidFill>
                <a:latin typeface="Arial" charset="0"/>
              </a:rPr>
              <a:t>su</a:t>
            </a:r>
            <a:r>
              <a:rPr lang="en-GB" sz="2800" i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GB" sz="2800" i="0" err="1">
                <a:solidFill>
                  <a:srgbClr val="000000"/>
                </a:solidFill>
                <a:latin typeface="Arial" charset="0"/>
              </a:rPr>
              <a:t>talento</a:t>
            </a:r>
            <a:r>
              <a:rPr lang="en-GB" sz="2800" i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GB" sz="2800" i="0" err="1">
                <a:solidFill>
                  <a:srgbClr val="000000"/>
                </a:solidFill>
                <a:latin typeface="Arial" charset="0"/>
              </a:rPr>
              <a:t>consiguiendo</a:t>
            </a:r>
            <a:r>
              <a:rPr lang="en-GB" sz="2800" i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GB" sz="2800" i="0" err="1">
                <a:solidFill>
                  <a:srgbClr val="000000"/>
                </a:solidFill>
                <a:latin typeface="Arial" charset="0"/>
              </a:rPr>
              <a:t>aumentar</a:t>
            </a:r>
            <a:r>
              <a:rPr lang="en-GB" sz="2800" i="0">
                <a:solidFill>
                  <a:srgbClr val="000000"/>
                </a:solidFill>
                <a:latin typeface="Arial" charset="0"/>
              </a:rPr>
              <a:t> el </a:t>
            </a:r>
            <a:r>
              <a:rPr lang="en-GB" sz="2800" i="0" err="1">
                <a:solidFill>
                  <a:srgbClr val="000000"/>
                </a:solidFill>
                <a:latin typeface="Arial" charset="0"/>
              </a:rPr>
              <a:t>voto</a:t>
            </a:r>
            <a:r>
              <a:rPr lang="en-GB" sz="2800" i="0">
                <a:solidFill>
                  <a:srgbClr val="000000"/>
                </a:solidFill>
                <a:latin typeface="Arial" charset="0"/>
              </a:rPr>
              <a:t> del </a:t>
            </a:r>
            <a:r>
              <a:rPr lang="en-GB" sz="2800" i="0" err="1">
                <a:solidFill>
                  <a:srgbClr val="000000"/>
                </a:solidFill>
                <a:latin typeface="Arial" charset="0"/>
              </a:rPr>
              <a:t>partido</a:t>
            </a:r>
            <a:r>
              <a:rPr lang="en-GB" sz="2800" i="0">
                <a:solidFill>
                  <a:srgbClr val="000000"/>
                </a:solidFill>
                <a:latin typeface="Arial" charset="0"/>
              </a:rPr>
              <a:t> </a:t>
            </a:r>
          </a:p>
          <a:p>
            <a:pPr algn="ctr">
              <a:lnSpc>
                <a:spcPct val="100000"/>
              </a:lnSpc>
              <a:spcBef>
                <a:spcPts val="175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2800" i="0" err="1">
                <a:solidFill>
                  <a:srgbClr val="000000"/>
                </a:solidFill>
                <a:latin typeface="Arial" charset="0"/>
              </a:rPr>
              <a:t>Perder</a:t>
            </a:r>
            <a:r>
              <a:rPr lang="en-GB" sz="2800" i="0">
                <a:solidFill>
                  <a:srgbClr val="000000"/>
                </a:solidFill>
                <a:latin typeface="Arial" charset="0"/>
              </a:rPr>
              <a:t> no </a:t>
            </a:r>
            <a:r>
              <a:rPr lang="en-GB" sz="2800" i="0" err="1">
                <a:solidFill>
                  <a:srgbClr val="000000"/>
                </a:solidFill>
                <a:latin typeface="Arial" charset="0"/>
              </a:rPr>
              <a:t>es</a:t>
            </a:r>
            <a:r>
              <a:rPr lang="en-GB" sz="2800" i="0">
                <a:solidFill>
                  <a:srgbClr val="000000"/>
                </a:solidFill>
                <a:latin typeface="Arial" charset="0"/>
              </a:rPr>
              <a:t> el fin de </a:t>
            </a:r>
            <a:r>
              <a:rPr lang="en-GB" sz="2800" i="0" err="1">
                <a:solidFill>
                  <a:srgbClr val="000000"/>
                </a:solidFill>
                <a:latin typeface="Arial" charset="0"/>
              </a:rPr>
              <a:t>su</a:t>
            </a:r>
            <a:r>
              <a:rPr lang="en-GB" sz="2800" i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GB" sz="2800" i="0" err="1">
                <a:solidFill>
                  <a:srgbClr val="000000"/>
                </a:solidFill>
                <a:latin typeface="Arial" charset="0"/>
              </a:rPr>
              <a:t>carrera</a:t>
            </a:r>
            <a:r>
              <a:rPr lang="en-GB" sz="2800" i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GB" sz="2800" i="0" err="1">
                <a:solidFill>
                  <a:srgbClr val="000000"/>
                </a:solidFill>
                <a:latin typeface="Arial" charset="0"/>
              </a:rPr>
              <a:t>política</a:t>
            </a:r>
            <a:r>
              <a:rPr lang="en-GB" sz="2800" i="0">
                <a:solidFill>
                  <a:srgbClr val="000000"/>
                </a:solidFill>
                <a:latin typeface="Arial" charset="0"/>
              </a:rPr>
              <a:t> 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819" grpId="0" autoUpdateAnimBg="0"/>
      <p:bldP spid="34820" grpId="0" animBg="1" autoUpdateAnimBg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Text Box 1">
            <a:extLst>
              <a:ext uri="{FF2B5EF4-FFF2-40B4-BE49-F238E27FC236}">
                <a16:creationId xmlns:a16="http://schemas.microsoft.com/office/drawing/2014/main" id="{3638297C-34BF-4240-9284-1C5F48E745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222250"/>
            <a:ext cx="7308850" cy="641350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25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600" i="0">
                <a:solidFill>
                  <a:srgbClr val="000000"/>
                </a:solidFill>
                <a:latin typeface="Arial" charset="0"/>
              </a:rPr>
              <a:t>Modelo “Westminster” de Lijphart</a:t>
            </a:r>
          </a:p>
        </p:txBody>
      </p:sp>
      <p:grpSp>
        <p:nvGrpSpPr>
          <p:cNvPr id="7171" name="Group 2">
            <a:extLst>
              <a:ext uri="{FF2B5EF4-FFF2-40B4-BE49-F238E27FC236}">
                <a16:creationId xmlns:a16="http://schemas.microsoft.com/office/drawing/2014/main" id="{BEFADA59-78B6-4517-9DA7-4C8CDBD0E28E}"/>
              </a:ext>
            </a:extLst>
          </p:cNvPr>
          <p:cNvGrpSpPr>
            <a:grpSpLocks/>
          </p:cNvGrpSpPr>
          <p:nvPr/>
        </p:nvGrpSpPr>
        <p:grpSpPr bwMode="auto">
          <a:xfrm>
            <a:off x="476250" y="1295400"/>
            <a:ext cx="8361363" cy="2906713"/>
            <a:chOff x="300" y="1008"/>
            <a:chExt cx="5267" cy="1831"/>
          </a:xfrm>
        </p:grpSpPr>
        <p:pic>
          <p:nvPicPr>
            <p:cNvPr id="7175" name="Picture 3">
              <a:extLst>
                <a:ext uri="{FF2B5EF4-FFF2-40B4-BE49-F238E27FC236}">
                  <a16:creationId xmlns:a16="http://schemas.microsoft.com/office/drawing/2014/main" id="{C62B90EF-C1C4-4BB4-9E68-3DF38CB737C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0" y="1008"/>
              <a:ext cx="2772" cy="1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pic>
        <p:sp>
          <p:nvSpPr>
            <p:cNvPr id="2" name="Text Box 4">
              <a:extLst>
                <a:ext uri="{FF2B5EF4-FFF2-40B4-BE49-F238E27FC236}">
                  <a16:creationId xmlns:a16="http://schemas.microsoft.com/office/drawing/2014/main" id="{9EF96C89-C712-428A-9F95-7945935F578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60" y="1366"/>
              <a:ext cx="2208" cy="1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750"/>
                </a:spcBef>
              </a:pPr>
              <a:r>
                <a:rPr lang="en-GB" altLang="es-MX" sz="2800" i="0">
                  <a:solidFill>
                    <a:srgbClr val="000000"/>
                  </a:solidFill>
                  <a:latin typeface="Arial" panose="020B0604020202020204" pitchFamily="34" charset="0"/>
                </a:rPr>
                <a:t>El palacio de Westminster es la sede del Parlamento británico</a:t>
              </a:r>
            </a:p>
          </p:txBody>
        </p:sp>
      </p:grpSp>
      <p:sp>
        <p:nvSpPr>
          <p:cNvPr id="7173" name="Text Box 5">
            <a:extLst>
              <a:ext uri="{FF2B5EF4-FFF2-40B4-BE49-F238E27FC236}">
                <a16:creationId xmlns:a16="http://schemas.microsoft.com/office/drawing/2014/main" id="{759127F8-6A79-43E3-A628-80C0A1226A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4495800"/>
            <a:ext cx="8077200" cy="946150"/>
          </a:xfrm>
          <a:prstGeom prst="rect">
            <a:avLst/>
          </a:prstGeom>
          <a:solidFill>
            <a:srgbClr val="FFCC66"/>
          </a:solidFill>
          <a:ln>
            <a:noFill/>
          </a:ln>
          <a:effectLst>
            <a:outerShdw dist="107933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¿Por qué no usar Barbados como el paradigma de democracia mayoritaria? </a:t>
            </a:r>
          </a:p>
        </p:txBody>
      </p:sp>
      <p:sp>
        <p:nvSpPr>
          <p:cNvPr id="7174" name="Text Box 6">
            <a:extLst>
              <a:ext uri="{FF2B5EF4-FFF2-40B4-BE49-F238E27FC236}">
                <a16:creationId xmlns:a16="http://schemas.microsoft.com/office/drawing/2014/main" id="{722BD9AE-62E7-4A30-8016-0D09D33130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5410200"/>
            <a:ext cx="8077200" cy="519113"/>
          </a:xfrm>
          <a:prstGeom prst="rect">
            <a:avLst/>
          </a:prstGeom>
          <a:solidFill>
            <a:srgbClr val="FFCC66"/>
          </a:solidFill>
          <a:ln>
            <a:noFill/>
          </a:ln>
          <a:effectLst>
            <a:outerShdw dist="107933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Estereotipo: gradualismo inglés, cuna C. sociales</a:t>
            </a:r>
          </a:p>
        </p:txBody>
      </p:sp>
      <p:sp>
        <p:nvSpPr>
          <p:cNvPr id="7176" name="Text Box 8">
            <a:extLst>
              <a:ext uri="{FF2B5EF4-FFF2-40B4-BE49-F238E27FC236}">
                <a16:creationId xmlns:a16="http://schemas.microsoft.com/office/drawing/2014/main" id="{E22801E0-7ADE-45F1-9AAA-68EF2958AF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6172200"/>
            <a:ext cx="8077200" cy="352425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s-ES" altLang="es-MX" sz="1800" i="0">
                <a:solidFill>
                  <a:schemeClr val="tx1"/>
                </a:solidFill>
                <a:latin typeface="Arial" panose="020B0604020202020204" pitchFamily="34" charset="0"/>
                <a:hlinkClick r:id="rId3"/>
              </a:rPr>
              <a:t>http://news.bbc.co.uk/2/hi/uk_news/politics/a-z_of_parliament/default.stm</a:t>
            </a:r>
            <a:r>
              <a:rPr lang="es-ES" altLang="es-MX" sz="1800" i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3" grpId="0" animBg="1" autoUpdateAnimBg="0"/>
      <p:bldP spid="7174" grpId="0" animBg="1" autoUpdateAnimBg="0"/>
      <p:bldP spid="7176" grpId="0" animBg="1" autoUpdateAnimBg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Text Box 1">
            <a:extLst>
              <a:ext uri="{FF2B5EF4-FFF2-40B4-BE49-F238E27FC236}">
                <a16:creationId xmlns:a16="http://schemas.microsoft.com/office/drawing/2014/main" id="{25D8CFA8-A12F-41C6-BA17-A2D96287C0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0850" y="222250"/>
            <a:ext cx="8388350" cy="579438"/>
          </a:xfrm>
          <a:prstGeom prst="rect">
            <a:avLst/>
          </a:prstGeom>
          <a:solidFill>
            <a:srgbClr val="B2B2B2"/>
          </a:solidFill>
          <a:ln>
            <a:noFill/>
          </a:ln>
          <a:effectLst>
            <a:outerShdw dist="107933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2000"/>
              </a:spcBef>
              <a:buFont typeface="Garamond" panose="02020404030301010803" pitchFamily="18" charset="0"/>
              <a:buNone/>
            </a:pP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La paulatina incorporación (tres </a:t>
            </a:r>
            <a:r>
              <a:rPr lang="en-GB" altLang="es-MX" sz="3200">
                <a:solidFill>
                  <a:srgbClr val="000000"/>
                </a:solidFill>
                <a:latin typeface="Arial" panose="020B0604020202020204" pitchFamily="34" charset="0"/>
              </a:rPr>
              <a:t>Reform Acts</a:t>
            </a: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)</a:t>
            </a:r>
            <a:r>
              <a:rPr lang="ar-SA" altLang="es-MX" sz="3200" i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‏</a:t>
            </a:r>
            <a:endParaRPr lang="en-GB" altLang="es-MX" sz="3200" i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60419" name="Text Box 2">
            <a:extLst>
              <a:ext uri="{FF2B5EF4-FFF2-40B4-BE49-F238E27FC236}">
                <a16:creationId xmlns:a16="http://schemas.microsoft.com/office/drawing/2014/main" id="{A221D3A1-174B-4AD5-A8B5-A6AFE48007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219200"/>
            <a:ext cx="815340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Antes de 1832: distritos con </a:t>
            </a:r>
            <a:r>
              <a:rPr lang="en-GB" altLang="es-MX" sz="2800">
                <a:solidFill>
                  <a:srgbClr val="000000"/>
                </a:solidFill>
                <a:latin typeface="Arial" panose="020B0604020202020204" pitchFamily="34" charset="0"/>
              </a:rPr>
              <a:t>M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=2; costumbres lo-cales determinaban quien/como se elegía a MPs </a:t>
            </a:r>
          </a:p>
        </p:txBody>
      </p:sp>
      <p:grpSp>
        <p:nvGrpSpPr>
          <p:cNvPr id="2" name="Group 3">
            <a:extLst>
              <a:ext uri="{FF2B5EF4-FFF2-40B4-BE49-F238E27FC236}">
                <a16:creationId xmlns:a16="http://schemas.microsoft.com/office/drawing/2014/main" id="{B6D25CDC-2CA1-437B-BB1C-C8D8EDD3081E}"/>
              </a:ext>
            </a:extLst>
          </p:cNvPr>
          <p:cNvGrpSpPr>
            <a:grpSpLocks/>
          </p:cNvGrpSpPr>
          <p:nvPr/>
        </p:nvGrpSpPr>
        <p:grpSpPr bwMode="auto">
          <a:xfrm>
            <a:off x="6781800" y="3581400"/>
            <a:ext cx="1979613" cy="2627313"/>
            <a:chOff x="4272" y="2328"/>
            <a:chExt cx="1247" cy="1655"/>
          </a:xfrm>
        </p:grpSpPr>
        <p:sp>
          <p:nvSpPr>
            <p:cNvPr id="36868" name="Rectangle 4">
              <a:extLst>
                <a:ext uri="{FF2B5EF4-FFF2-40B4-BE49-F238E27FC236}">
                  <a16:creationId xmlns:a16="http://schemas.microsoft.com/office/drawing/2014/main" id="{8F06D952-06AF-4B88-B21F-6F0BA6F147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72" y="2328"/>
              <a:ext cx="1248" cy="1656"/>
            </a:xfrm>
            <a:prstGeom prst="rect">
              <a:avLst/>
            </a:prstGeom>
            <a:solidFill>
              <a:srgbClr val="990000"/>
            </a:solidFill>
            <a:ln w="9525">
              <a:noFill/>
              <a:round/>
              <a:headEnd/>
              <a:tailEnd/>
            </a:ln>
            <a:effectLst>
              <a:outerShdw dist="107933" dir="2700000" algn="ctr" rotWithShape="0">
                <a:srgbClr val="808080"/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es-MX"/>
            </a:p>
          </p:txBody>
        </p:sp>
        <p:pic>
          <p:nvPicPr>
            <p:cNvPr id="60427" name="Picture 5">
              <a:extLst>
                <a:ext uri="{FF2B5EF4-FFF2-40B4-BE49-F238E27FC236}">
                  <a16:creationId xmlns:a16="http://schemas.microsoft.com/office/drawing/2014/main" id="{0B495F71-3A6D-4298-ABCE-A83EFBF040E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86" y="2438"/>
              <a:ext cx="842" cy="1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pic>
        <p:sp>
          <p:nvSpPr>
            <p:cNvPr id="60428" name="Text Box 6">
              <a:extLst>
                <a:ext uri="{FF2B5EF4-FFF2-40B4-BE49-F238E27FC236}">
                  <a16:creationId xmlns:a16="http://schemas.microsoft.com/office/drawing/2014/main" id="{DB550931-1B7E-46C6-BB7F-DBE095A59C3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94" y="3554"/>
              <a:ext cx="1114" cy="3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buClr>
                  <a:srgbClr val="B2B2B2"/>
                </a:buClr>
              </a:pPr>
              <a:r>
                <a:rPr lang="en-GB" altLang="es-MX" sz="1600" i="0">
                  <a:solidFill>
                    <a:srgbClr val="B2B2B2"/>
                  </a:solidFill>
                  <a:latin typeface="Arial" panose="020B0604020202020204" pitchFamily="34" charset="0"/>
                </a:rPr>
                <a:t>Benjamin Disraeli (1804-81)</a:t>
              </a:r>
              <a:r>
                <a:rPr lang="ar-SA" altLang="es-MX" sz="1600" i="0">
                  <a:solidFill>
                    <a:srgbClr val="B2B2B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‏</a:t>
              </a:r>
              <a:endParaRPr lang="en-GB" altLang="es-MX" sz="1600" i="0">
                <a:solidFill>
                  <a:srgbClr val="B2B2B2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36871" name="Text Box 7">
            <a:extLst>
              <a:ext uri="{FF2B5EF4-FFF2-40B4-BE49-F238E27FC236}">
                <a16:creationId xmlns:a16="http://schemas.microsoft.com/office/drawing/2014/main" id="{10985E67-F46F-4AFB-BE64-E4AA12E719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2263775"/>
            <a:ext cx="8153400" cy="137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b="1" i="0">
                <a:solidFill>
                  <a:srgbClr val="000000"/>
                </a:solidFill>
                <a:latin typeface="Arial" panose="020B0604020202020204" pitchFamily="34" charset="0"/>
              </a:rPr>
              <a:t>1832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: elimina noventa “</a:t>
            </a:r>
            <a:r>
              <a:rPr lang="en-GB" altLang="es-MX" sz="2800">
                <a:solidFill>
                  <a:srgbClr val="000000"/>
                </a:solidFill>
                <a:latin typeface="Arial" panose="020B0604020202020204" pitchFamily="34" charset="0"/>
              </a:rPr>
              <a:t>Rotten Boroughs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,” aumenta representación ciudades. Voto para todo pequeño propietario. Padrón creció 50-80% </a:t>
            </a:r>
          </a:p>
        </p:txBody>
      </p:sp>
      <p:sp>
        <p:nvSpPr>
          <p:cNvPr id="36872" name="Text Box 8">
            <a:extLst>
              <a:ext uri="{FF2B5EF4-FFF2-40B4-BE49-F238E27FC236}">
                <a16:creationId xmlns:a16="http://schemas.microsoft.com/office/drawing/2014/main" id="{1083F447-011B-4E5D-868C-8932448116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3733800"/>
            <a:ext cx="8153400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b="1" i="0">
                <a:solidFill>
                  <a:srgbClr val="000000"/>
                </a:solidFill>
                <a:latin typeface="Arial" panose="020B0604020202020204" pitchFamily="34" charset="0"/>
              </a:rPr>
              <a:t>1867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: resta más “RBs.” Voto para jefes </a:t>
            </a: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de familia (duplica padrón.) 1872, voto </a:t>
            </a: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secreto. 1873, </a:t>
            </a:r>
            <a:r>
              <a:rPr lang="en-GB" altLang="es-MX" sz="2800">
                <a:solidFill>
                  <a:srgbClr val="000000"/>
                </a:solidFill>
                <a:latin typeface="Arial" panose="020B0604020202020204" pitchFamily="34" charset="0"/>
              </a:rPr>
              <a:t>Campaign Expenditures </a:t>
            </a:r>
            <a:br>
              <a:rPr lang="en-GB" altLang="es-MX" sz="280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>
                <a:solidFill>
                  <a:srgbClr val="000000"/>
                </a:solidFill>
                <a:latin typeface="Arial" panose="020B0604020202020204" pitchFamily="34" charset="0"/>
              </a:rPr>
              <a:t>and Corrupt Practices Act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</a:p>
        </p:txBody>
      </p:sp>
      <p:sp>
        <p:nvSpPr>
          <p:cNvPr id="36873" name="Text Box 9">
            <a:extLst>
              <a:ext uri="{FF2B5EF4-FFF2-40B4-BE49-F238E27FC236}">
                <a16:creationId xmlns:a16="http://schemas.microsoft.com/office/drawing/2014/main" id="{4CF5BE4C-C97B-49F1-A8B2-8EEBDEE611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5665788"/>
            <a:ext cx="815340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b="1" i="0">
                <a:solidFill>
                  <a:srgbClr val="000000"/>
                </a:solidFill>
                <a:latin typeface="Arial" panose="020B0604020202020204" pitchFamily="34" charset="0"/>
              </a:rPr>
              <a:t>1884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: Sufragio universal masculino </a:t>
            </a: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(padrón +75%.)  </a:t>
            </a:r>
            <a:r>
              <a:rPr lang="en-GB" altLang="es-MX" sz="2800">
                <a:solidFill>
                  <a:srgbClr val="000000"/>
                </a:solidFill>
                <a:latin typeface="Arial" panose="020B0604020202020204" pitchFamily="34" charset="0"/>
              </a:rPr>
              <a:t>M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=1 en (casi) todos los distritos</a:t>
            </a:r>
          </a:p>
        </p:txBody>
      </p:sp>
      <p:sp>
        <p:nvSpPr>
          <p:cNvPr id="60424" name="AutoShape 11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251BCAB7-DF4C-471C-849F-2C92F8EB44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43800" y="2286000"/>
            <a:ext cx="762000" cy="381000"/>
          </a:xfrm>
          <a:prstGeom prst="actionButtonBlank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endParaRPr lang="es-MX" altLang="es-MX"/>
          </a:p>
        </p:txBody>
      </p:sp>
      <p:sp>
        <p:nvSpPr>
          <p:cNvPr id="60425" name="Line 12">
            <a:extLst>
              <a:ext uri="{FF2B5EF4-FFF2-40B4-BE49-F238E27FC236}">
                <a16:creationId xmlns:a16="http://schemas.microsoft.com/office/drawing/2014/main" id="{94B56147-A556-4F01-9726-831429D0E419}"/>
              </a:ext>
            </a:extLst>
          </p:cNvPr>
          <p:cNvSpPr>
            <a:spLocks noChangeShapeType="1"/>
          </p:cNvSpPr>
          <p:nvPr/>
        </p:nvSpPr>
        <p:spPr bwMode="auto">
          <a:xfrm>
            <a:off x="7724775" y="2486025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71" grpId="0" autoUpdateAnimBg="0"/>
      <p:bldP spid="36872" grpId="0" autoUpdateAnimBg="0"/>
      <p:bldP spid="36873" grpId="0" autoUpdateAnimBg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3" name="Picture 3">
            <a:extLst>
              <a:ext uri="{FF2B5EF4-FFF2-40B4-BE49-F238E27FC236}">
                <a16:creationId xmlns:a16="http://schemas.microsoft.com/office/drawing/2014/main" id="{9CCBFD86-6AFE-48B7-9653-3C47E51E4D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4275" y="295275"/>
            <a:ext cx="4352925" cy="626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1444" name="Text Box 4">
            <a:extLst>
              <a:ext uri="{FF2B5EF4-FFF2-40B4-BE49-F238E27FC236}">
                <a16:creationId xmlns:a16="http://schemas.microsoft.com/office/drawing/2014/main" id="{5BA35F44-F84A-498C-96E0-E6C1418930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457200"/>
            <a:ext cx="2819400" cy="4032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s-MX" sz="3200" i="0">
                <a:solidFill>
                  <a:schemeClr val="tx1"/>
                </a:solidFill>
                <a:latin typeface="Arial" panose="020B0604020202020204" pitchFamily="34" charset="0"/>
              </a:rPr>
              <a:t>Dunwich devorada por el mar en el s. XIV, contaba en 1832 con </a:t>
            </a:r>
            <a:br>
              <a:rPr lang="en-US" altLang="es-MX" sz="3200" i="0">
                <a:solidFill>
                  <a:schemeClr val="tx1"/>
                </a:solidFill>
                <a:latin typeface="Arial" panose="020B0604020202020204" pitchFamily="34" charset="0"/>
              </a:rPr>
            </a:br>
            <a:r>
              <a:rPr lang="en-US" altLang="es-MX" sz="3200" i="0">
                <a:solidFill>
                  <a:schemeClr val="tx1"/>
                </a:solidFill>
                <a:latin typeface="Arial" panose="020B0604020202020204" pitchFamily="34" charset="0"/>
              </a:rPr>
              <a:t>44 casas, </a:t>
            </a:r>
            <a:br>
              <a:rPr lang="en-US" altLang="es-MX" sz="3200" i="0">
                <a:solidFill>
                  <a:schemeClr val="tx1"/>
                </a:solidFill>
                <a:latin typeface="Arial" panose="020B0604020202020204" pitchFamily="34" charset="0"/>
              </a:rPr>
            </a:br>
            <a:r>
              <a:rPr lang="en-US" altLang="es-MX" sz="3200" i="0">
                <a:solidFill>
                  <a:schemeClr val="tx1"/>
                </a:solidFill>
                <a:latin typeface="Arial" panose="020B0604020202020204" pitchFamily="34" charset="0"/>
              </a:rPr>
              <a:t>32 electores</a:t>
            </a:r>
            <a:r>
              <a:rPr lang="en-US" altLang="es-MX" sz="3200">
                <a:solidFill>
                  <a:schemeClr val="tx1"/>
                </a:solidFill>
                <a:latin typeface="Arial" panose="020B0604020202020204" pitchFamily="34" charset="0"/>
              </a:rPr>
              <a:t>… y 2 escaños</a:t>
            </a:r>
            <a:endParaRPr lang="en-US" altLang="es-MX" sz="3200" i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61445" name="AutoShape 5">
            <a:hlinkClick r:id="" action="ppaction://hlinkshowjump?jump=lastslideviewed" highlightClick="1"/>
            <a:extLst>
              <a:ext uri="{FF2B5EF4-FFF2-40B4-BE49-F238E27FC236}">
                <a16:creationId xmlns:a16="http://schemas.microsoft.com/office/drawing/2014/main" id="{76F4A7A6-1BCC-40E2-A5D0-A85FC6B442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8200" y="6019800"/>
            <a:ext cx="457200" cy="533400"/>
          </a:xfrm>
          <a:prstGeom prst="actionButtonReturn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endParaRPr lang="es-MX" altLang="es-MX"/>
          </a:p>
        </p:txBody>
      </p:sp>
      <p:pic>
        <p:nvPicPr>
          <p:cNvPr id="67586" name="Picture 2">
            <a:extLst>
              <a:ext uri="{FF2B5EF4-FFF2-40B4-BE49-F238E27FC236}">
                <a16:creationId xmlns:a16="http://schemas.microsoft.com/office/drawing/2014/main" id="{BFA613AE-FE46-46F2-B9F6-945F7872EB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420813"/>
            <a:ext cx="8448675" cy="4016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Text Box 1">
            <a:extLst>
              <a:ext uri="{FF2B5EF4-FFF2-40B4-BE49-F238E27FC236}">
                <a16:creationId xmlns:a16="http://schemas.microsoft.com/office/drawing/2014/main" id="{AFCE8178-5A2E-404C-AA94-B46726DBAB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7050" y="222250"/>
            <a:ext cx="8235950" cy="579438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(5) Sistema de partidos catch-all</a:t>
            </a:r>
          </a:p>
        </p:txBody>
      </p:sp>
      <p:sp>
        <p:nvSpPr>
          <p:cNvPr id="62467" name="Text Box 2">
            <a:extLst>
              <a:ext uri="{FF2B5EF4-FFF2-40B4-BE49-F238E27FC236}">
                <a16:creationId xmlns:a16="http://schemas.microsoft.com/office/drawing/2014/main" id="{4D37CE6E-CE6F-42C3-BBF1-EE83479351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1143000"/>
            <a:ext cx="8153400" cy="157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2000"/>
              </a:spcBef>
              <a:buFont typeface="Garamond" panose="02020404030301010803" pitchFamily="18" charset="0"/>
              <a:buNone/>
            </a:pP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Sociedad poco polarizada, desde 1945 clase trabajadora más rica, clase media más grande, la clase alta más pobre</a:t>
            </a:r>
          </a:p>
        </p:txBody>
      </p:sp>
      <p:graphicFrame>
        <p:nvGraphicFramePr>
          <p:cNvPr id="37891" name="Object 3">
            <a:extLst>
              <a:ext uri="{FF2B5EF4-FFF2-40B4-BE49-F238E27FC236}">
                <a16:creationId xmlns:a16="http://schemas.microsoft.com/office/drawing/2014/main" id="{D5FF5075-9E57-467A-9B11-F4FABF0BAD7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95350" y="3367088"/>
          <a:ext cx="7315200" cy="2728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Hoja de cálculo" r:id="rId2" imgW="2801160" imgH="1137600" progId="Excel.Sheet.8">
                  <p:embed/>
                </p:oleObj>
              </mc:Choice>
              <mc:Fallback>
                <p:oleObj name="Hoja de cálculo" r:id="rId2" imgW="2801160" imgH="1137600" progId="Excel.Sheet.8">
                  <p:embed/>
                  <p:pic>
                    <p:nvPicPr>
                      <p:cNvPr id="37891" name="Object 3">
                        <a:extLst>
                          <a:ext uri="{FF2B5EF4-FFF2-40B4-BE49-F238E27FC236}">
                            <a16:creationId xmlns:a16="http://schemas.microsoft.com/office/drawing/2014/main" id="{D5FF5075-9E57-467A-9B11-F4FABF0BAD7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5350" y="3367088"/>
                        <a:ext cx="7315200" cy="2728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3490" name="Object 1">
            <a:extLst>
              <a:ext uri="{FF2B5EF4-FFF2-40B4-BE49-F238E27FC236}">
                <a16:creationId xmlns:a16="http://schemas.microsoft.com/office/drawing/2014/main" id="{AB3B5792-93DD-48E6-B81B-742EADBE080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2400" y="2520950"/>
          <a:ext cx="7804150" cy="2813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5198400" imgH="2592000" progId="">
                  <p:embed/>
                </p:oleObj>
              </mc:Choice>
              <mc:Fallback>
                <p:oleObj r:id="rId2" imgW="5198400" imgH="2592000" progId="">
                  <p:embed/>
                  <p:pic>
                    <p:nvPicPr>
                      <p:cNvPr id="63490" name="Object 1">
                        <a:extLst>
                          <a:ext uri="{FF2B5EF4-FFF2-40B4-BE49-F238E27FC236}">
                            <a16:creationId xmlns:a16="http://schemas.microsoft.com/office/drawing/2014/main" id="{AB3B5792-93DD-48E6-B81B-742EADBE080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" y="2520950"/>
                        <a:ext cx="7804150" cy="2813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915" name="Text Box 3">
            <a:extLst>
              <a:ext uri="{FF2B5EF4-FFF2-40B4-BE49-F238E27FC236}">
                <a16:creationId xmlns:a16="http://schemas.microsoft.com/office/drawing/2014/main" id="{AC0D7801-0ED5-4E1A-B894-B02B315001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" y="1255713"/>
            <a:ext cx="6696075" cy="955675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>
              <a:lnSpc>
                <a:spcPct val="100000"/>
              </a:lnSpc>
              <a:spcBef>
                <a:spcPts val="1750"/>
              </a:spcBef>
              <a:buClr>
                <a:srgbClr val="FFCC66"/>
              </a:buCl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2800" i="0">
                <a:solidFill>
                  <a:srgbClr val="FFCC66"/>
                </a:solidFill>
                <a:latin typeface="Arial" charset="0"/>
              </a:rPr>
              <a:t>Auto-</a:t>
            </a:r>
            <a:r>
              <a:rPr lang="en-GB" sz="2800" i="0" err="1">
                <a:solidFill>
                  <a:srgbClr val="FFCC66"/>
                </a:solidFill>
                <a:latin typeface="Arial" charset="0"/>
              </a:rPr>
              <a:t>ubicación</a:t>
            </a:r>
            <a:r>
              <a:rPr lang="en-GB" sz="2800" i="0">
                <a:solidFill>
                  <a:srgbClr val="FFCC66"/>
                </a:solidFill>
                <a:latin typeface="Arial" charset="0"/>
              </a:rPr>
              <a:t> de </a:t>
            </a:r>
            <a:r>
              <a:rPr lang="en-GB" sz="2800" i="0" err="1">
                <a:solidFill>
                  <a:srgbClr val="FFCC66"/>
                </a:solidFill>
                <a:latin typeface="Arial" charset="0"/>
              </a:rPr>
              <a:t>los</a:t>
            </a:r>
            <a:r>
              <a:rPr lang="en-GB" sz="2800" i="0">
                <a:solidFill>
                  <a:srgbClr val="FFCC66"/>
                </a:solidFill>
                <a:latin typeface="Arial" charset="0"/>
              </a:rPr>
              <a:t> </a:t>
            </a:r>
            <a:r>
              <a:rPr lang="en-GB" sz="2800" i="0" err="1">
                <a:solidFill>
                  <a:srgbClr val="FFCC66"/>
                </a:solidFill>
                <a:latin typeface="Arial" charset="0"/>
              </a:rPr>
              <a:t>votantes</a:t>
            </a:r>
            <a:r>
              <a:rPr lang="en-GB" sz="2800" i="0">
                <a:solidFill>
                  <a:srgbClr val="FFCC66"/>
                </a:solidFill>
                <a:latin typeface="Arial" charset="0"/>
              </a:rPr>
              <a:t> </a:t>
            </a:r>
            <a:r>
              <a:rPr lang="en-GB" sz="2800" i="0" err="1">
                <a:solidFill>
                  <a:srgbClr val="FFCC66"/>
                </a:solidFill>
                <a:latin typeface="Arial" charset="0"/>
              </a:rPr>
              <a:t>británicos</a:t>
            </a:r>
            <a:r>
              <a:rPr lang="en-GB" sz="2800" i="0">
                <a:solidFill>
                  <a:srgbClr val="FFCC66"/>
                </a:solidFill>
                <a:latin typeface="Arial" charset="0"/>
              </a:rPr>
              <a:t> </a:t>
            </a:r>
            <a:r>
              <a:rPr lang="en-GB" sz="2800" i="0" err="1">
                <a:solidFill>
                  <a:srgbClr val="FFCC66"/>
                </a:solidFill>
                <a:latin typeface="Arial" charset="0"/>
              </a:rPr>
              <a:t>en</a:t>
            </a:r>
            <a:r>
              <a:rPr lang="en-GB" sz="2800" i="0">
                <a:solidFill>
                  <a:srgbClr val="FFCC66"/>
                </a:solidFill>
                <a:latin typeface="Arial" charset="0"/>
              </a:rPr>
              <a:t> el </a:t>
            </a:r>
            <a:r>
              <a:rPr lang="en-GB" sz="2800" i="0" err="1">
                <a:solidFill>
                  <a:srgbClr val="FFCC66"/>
                </a:solidFill>
                <a:latin typeface="Arial" charset="0"/>
              </a:rPr>
              <a:t>espectro</a:t>
            </a:r>
            <a:r>
              <a:rPr lang="en-GB" sz="2800" i="0">
                <a:solidFill>
                  <a:srgbClr val="FFCC66"/>
                </a:solidFill>
                <a:latin typeface="Arial" charset="0"/>
              </a:rPr>
              <a:t> </a:t>
            </a:r>
            <a:r>
              <a:rPr lang="en-GB" sz="2800" i="0" err="1">
                <a:solidFill>
                  <a:srgbClr val="FFCC66"/>
                </a:solidFill>
                <a:latin typeface="Arial" charset="0"/>
              </a:rPr>
              <a:t>ideológico</a:t>
            </a:r>
            <a:endParaRPr lang="en-GB" sz="2800" i="0">
              <a:solidFill>
                <a:srgbClr val="FFCC66"/>
              </a:solidFill>
              <a:latin typeface="Arial" charset="0"/>
            </a:endParaRPr>
          </a:p>
        </p:txBody>
      </p:sp>
      <p:sp>
        <p:nvSpPr>
          <p:cNvPr id="63492" name="Text Box 4">
            <a:extLst>
              <a:ext uri="{FF2B5EF4-FFF2-40B4-BE49-F238E27FC236}">
                <a16:creationId xmlns:a16="http://schemas.microsoft.com/office/drawing/2014/main" id="{56BD027F-492E-4FD8-BB19-E825D5BFC9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87450" y="5048250"/>
            <a:ext cx="1047750" cy="51752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875"/>
              </a:spcBef>
              <a:buFont typeface="Garamond" panose="02020404030301010803" pitchFamily="18" charset="0"/>
              <a:buNone/>
            </a:pPr>
            <a:r>
              <a:rPr lang="en-GB" altLang="es-MX" sz="1400" b="1" i="0">
                <a:solidFill>
                  <a:srgbClr val="000000"/>
                </a:solidFill>
                <a:latin typeface="Arial" panose="020B0604020202020204" pitchFamily="34" charset="0"/>
              </a:rPr>
              <a:t>Extrema</a:t>
            </a:r>
            <a:br>
              <a:rPr lang="en-GB" altLang="es-MX" sz="1400" b="1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1400" b="1" i="0">
                <a:solidFill>
                  <a:srgbClr val="000000"/>
                </a:solidFill>
                <a:latin typeface="Arial" panose="020B0604020202020204" pitchFamily="34" charset="0"/>
              </a:rPr>
              <a:t>izquierda</a:t>
            </a:r>
          </a:p>
        </p:txBody>
      </p:sp>
      <p:sp>
        <p:nvSpPr>
          <p:cNvPr id="63493" name="Text Box 5">
            <a:extLst>
              <a:ext uri="{FF2B5EF4-FFF2-40B4-BE49-F238E27FC236}">
                <a16:creationId xmlns:a16="http://schemas.microsoft.com/office/drawing/2014/main" id="{493C192B-A666-4D04-969A-C4294377A1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81800" y="5048250"/>
            <a:ext cx="914400" cy="51752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r">
              <a:lnSpc>
                <a:spcPct val="100000"/>
              </a:lnSpc>
              <a:spcBef>
                <a:spcPts val="875"/>
              </a:spcBef>
              <a:buFont typeface="Garamond" panose="02020404030301010803" pitchFamily="18" charset="0"/>
              <a:buNone/>
            </a:pPr>
            <a:r>
              <a:rPr lang="en-GB" altLang="es-MX" sz="1400" b="1" i="0">
                <a:solidFill>
                  <a:srgbClr val="000000"/>
                </a:solidFill>
                <a:latin typeface="Arial" panose="020B0604020202020204" pitchFamily="34" charset="0"/>
              </a:rPr>
              <a:t>Extrema</a:t>
            </a:r>
            <a:br>
              <a:rPr lang="en-GB" altLang="es-MX" sz="1400" b="1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1400" b="1" i="0">
                <a:solidFill>
                  <a:srgbClr val="000000"/>
                </a:solidFill>
                <a:latin typeface="Arial" panose="020B0604020202020204" pitchFamily="34" charset="0"/>
              </a:rPr>
              <a:t>derecha</a:t>
            </a:r>
          </a:p>
        </p:txBody>
      </p:sp>
      <p:sp>
        <p:nvSpPr>
          <p:cNvPr id="38918" name="Text Box 6">
            <a:extLst>
              <a:ext uri="{FF2B5EF4-FFF2-40B4-BE49-F238E27FC236}">
                <a16:creationId xmlns:a16="http://schemas.microsoft.com/office/drawing/2014/main" id="{55216A10-9708-4BEC-8062-3B7888B2B2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6875" y="222250"/>
            <a:ext cx="8496300" cy="587375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La </a:t>
            </a:r>
            <a:r>
              <a:rPr lang="en-GB" sz="3200" i="0" err="1">
                <a:solidFill>
                  <a:srgbClr val="000000"/>
                </a:solidFill>
                <a:latin typeface="Arial" charset="0"/>
              </a:rPr>
              <a:t>clásica</a:t>
            </a:r>
            <a:r>
              <a:rPr lang="en-GB" sz="3200" i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GB" sz="3200" i="0" err="1">
                <a:solidFill>
                  <a:srgbClr val="000000"/>
                </a:solidFill>
                <a:latin typeface="Arial" charset="0"/>
              </a:rPr>
              <a:t>moderación</a:t>
            </a:r>
            <a:r>
              <a:rPr lang="en-GB" sz="3200" i="0">
                <a:solidFill>
                  <a:srgbClr val="000000"/>
                </a:solidFill>
                <a:latin typeface="Arial" charset="0"/>
              </a:rPr>
              <a:t> del </a:t>
            </a:r>
            <a:r>
              <a:rPr lang="en-GB" sz="3200" i="0" err="1">
                <a:solidFill>
                  <a:srgbClr val="000000"/>
                </a:solidFill>
                <a:latin typeface="Arial" charset="0"/>
              </a:rPr>
              <a:t>votante</a:t>
            </a:r>
            <a:r>
              <a:rPr lang="en-GB" sz="3200" i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GB" sz="3200" i="0" err="1">
                <a:solidFill>
                  <a:srgbClr val="000000"/>
                </a:solidFill>
                <a:latin typeface="Arial" charset="0"/>
              </a:rPr>
              <a:t>británico</a:t>
            </a:r>
            <a:r>
              <a:rPr lang="en-GB" sz="3200" i="0">
                <a:solidFill>
                  <a:srgbClr val="000000"/>
                </a:solidFill>
                <a:latin typeface="Arial" charset="0"/>
              </a:rPr>
              <a:t>...</a:t>
            </a:r>
          </a:p>
        </p:txBody>
      </p:sp>
      <p:sp>
        <p:nvSpPr>
          <p:cNvPr id="38919" name="Text Box 7">
            <a:extLst>
              <a:ext uri="{FF2B5EF4-FFF2-40B4-BE49-F238E27FC236}">
                <a16:creationId xmlns:a16="http://schemas.microsoft.com/office/drawing/2014/main" id="{C36E4B57-7CB2-4C45-BFCC-8A197742C2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5943600"/>
            <a:ext cx="5715000" cy="457200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15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i="0">
                <a:solidFill>
                  <a:srgbClr val="000000"/>
                </a:solidFill>
                <a:latin typeface="Arial" charset="0"/>
              </a:rPr>
              <a:t>Downs. Sartori y el pluralismo polarizado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919" grpId="0" animBg="1" autoUpdateAnimBg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14" name="1 Imagen">
            <a:extLst>
              <a:ext uri="{FF2B5EF4-FFF2-40B4-BE49-F238E27FC236}">
                <a16:creationId xmlns:a16="http://schemas.microsoft.com/office/drawing/2014/main" id="{F661BA77-6308-4DA1-A85E-8413DC00D5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3" y="109538"/>
            <a:ext cx="7775575" cy="663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38" name="1 Imagen">
            <a:extLst>
              <a:ext uri="{FF2B5EF4-FFF2-40B4-BE49-F238E27FC236}">
                <a16:creationId xmlns:a16="http://schemas.microsoft.com/office/drawing/2014/main" id="{B7D29B9E-653A-4A76-B308-2BB7F39783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131763"/>
            <a:ext cx="7632700" cy="659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1">
            <a:extLst>
              <a:ext uri="{FF2B5EF4-FFF2-40B4-BE49-F238E27FC236}">
                <a16:creationId xmlns:a16="http://schemas.microsoft.com/office/drawing/2014/main" id="{6B8CBC9B-61E5-4743-9642-8270B0A763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7050" y="222250"/>
            <a:ext cx="8235950" cy="586957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 anchor="t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 dirty="0">
                <a:solidFill>
                  <a:srgbClr val="000000"/>
                </a:solidFill>
                <a:latin typeface="Arial"/>
                <a:cs typeface="Lucida Sans Unicode"/>
              </a:rPr>
              <a:t>El </a:t>
            </a:r>
            <a:r>
              <a:rPr lang="en-GB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acertijo</a:t>
            </a:r>
            <a:r>
              <a:rPr lang="en-GB" sz="3200" i="0" dirty="0">
                <a:solidFill>
                  <a:srgbClr val="000000"/>
                </a:solidFill>
                <a:latin typeface="Arial"/>
                <a:cs typeface="Lucida Sans Unicode"/>
              </a:rPr>
              <a:t> </a:t>
            </a:r>
            <a:r>
              <a:rPr lang="en-GB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populista</a:t>
            </a:r>
            <a:endParaRPr lang="en-GB" sz="3200" i="0" dirty="0" err="1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5" name="Text Box 2">
            <a:extLst>
              <a:ext uri="{FF2B5EF4-FFF2-40B4-BE49-F238E27FC236}">
                <a16:creationId xmlns:a16="http://schemas.microsoft.com/office/drawing/2014/main" id="{613A681B-B427-4A2C-A279-C4408A17A1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1143000"/>
            <a:ext cx="8153400" cy="1079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2000"/>
              </a:spcBef>
            </a:pP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¿El 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apoyo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 al Brexit se 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asocia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 con 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malestar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económico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 o 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política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 de 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identidades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?</a:t>
            </a:r>
            <a:endParaRPr lang="en-GB" altLang="es-MX" sz="3200" i="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4" name="Text Box 2">
            <a:extLst>
              <a:ext uri="{FF2B5EF4-FFF2-40B4-BE49-F238E27FC236}">
                <a16:creationId xmlns:a16="http://schemas.microsoft.com/office/drawing/2014/main" id="{596B5BF7-426D-46FA-8808-28FAF78FBE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8548" y="2527986"/>
            <a:ext cx="8153400" cy="15718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2000"/>
              </a:spcBef>
            </a:pPr>
            <a:r>
              <a:rPr lang="en-GB" altLang="es-MX" sz="3200" i="0">
                <a:solidFill>
                  <a:srgbClr val="000000"/>
                </a:solidFill>
                <a:latin typeface="Arial"/>
                <a:cs typeface="Lucida Sans Unicode"/>
              </a:rPr>
              <a:t>Panel Green et al. 2021: </a:t>
            </a:r>
            <a:b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</a:br>
            <a:r>
              <a:rPr lang="en-GB" altLang="es-MX" sz="3200" i="0">
                <a:solidFill>
                  <a:srgbClr val="000000"/>
                </a:solidFill>
                <a:latin typeface="Arial"/>
                <a:cs typeface="Lucida Sans Unicode"/>
              </a:rPr>
              <a:t>1—junio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 2016 (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inmed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. 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después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 refer.)</a:t>
            </a:r>
            <a:b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</a:b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2—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abril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 2017 ("Si 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hubiera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otro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 referendum")</a:t>
            </a:r>
            <a:endParaRPr lang="en-GB" altLang="es-MX" sz="3200" i="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3B535B43-797C-4758-9366-BFF7EE7722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8846" y="4417540"/>
            <a:ext cx="8153400" cy="20642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2000"/>
              </a:spcBef>
            </a:pP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Evaluación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económica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retrospectiva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: </a:t>
            </a:r>
            <a:b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</a:b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-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bolsillo</a:t>
            </a:r>
            <a:b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</a:b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-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enfoque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en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 población 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blanca</a:t>
            </a:r>
            <a:b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</a:b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-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contraste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 con 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minorías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étnicas</a:t>
            </a:r>
            <a:endParaRPr lang="en-GB" altLang="es-MX" sz="3200" i="0" dirty="0" err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716753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2" descr="Tabla&#10;&#10;Descripción generada automáticamente">
            <a:extLst>
              <a:ext uri="{FF2B5EF4-FFF2-40B4-BE49-F238E27FC236}">
                <a16:creationId xmlns:a16="http://schemas.microsoft.com/office/drawing/2014/main" id="{BBCD607A-D0DB-4529-B4F6-4403A176E0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347" y="318959"/>
            <a:ext cx="7845510" cy="6225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37787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3" descr="Gráfico&#10;&#10;Descripción generada automáticamente">
            <a:extLst>
              <a:ext uri="{FF2B5EF4-FFF2-40B4-BE49-F238E27FC236}">
                <a16:creationId xmlns:a16="http://schemas.microsoft.com/office/drawing/2014/main" id="{83F171A2-93A5-422B-9280-4A904DE0AF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846" y="542417"/>
            <a:ext cx="8823753" cy="5762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6813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62" name="Picture 2">
            <a:extLst>
              <a:ext uri="{FF2B5EF4-FFF2-40B4-BE49-F238E27FC236}">
                <a16:creationId xmlns:a16="http://schemas.microsoft.com/office/drawing/2014/main" id="{508CD26B-B8AF-434D-9644-FA1C1DBB3C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2463" y="914400"/>
            <a:ext cx="5299075" cy="579120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6499" name="Text Box 3">
            <a:extLst>
              <a:ext uri="{FF2B5EF4-FFF2-40B4-BE49-F238E27FC236}">
                <a16:creationId xmlns:a16="http://schemas.microsoft.com/office/drawing/2014/main" id="{72409847-7505-439B-9C6C-C4C1A46B93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81151" y="222250"/>
            <a:ext cx="6372571" cy="586957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wrap="square" lIns="90000" tIns="46800" rIns="90000" bIns="46800" anchor="t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Tradicional</a:t>
            </a:r>
            <a:r>
              <a:rPr lang="en-GB" sz="32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sz="3200" dirty="0" err="1">
                <a:solidFill>
                  <a:srgbClr val="000000"/>
                </a:solidFill>
                <a:latin typeface="Arial"/>
                <a:cs typeface="Lucida Sans Unicode"/>
              </a:rPr>
              <a:t>euroescepticismo</a:t>
            </a:r>
            <a:endParaRPr lang="en-GB" sz="3200" dirty="0">
              <a:solidFill>
                <a:srgbClr val="000000"/>
              </a:solidFill>
              <a:latin typeface="Arial"/>
              <a:cs typeface="Lucida Sans Unicode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7" name="Rectangle 4">
            <a:extLst>
              <a:ext uri="{FF2B5EF4-FFF2-40B4-BE49-F238E27FC236}">
                <a16:creationId xmlns:a16="http://schemas.microsoft.com/office/drawing/2014/main" id="{87335933-173C-4BF8-BA63-53EA7E201A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33700" y="3648075"/>
            <a:ext cx="800100" cy="1009650"/>
          </a:xfrm>
          <a:prstGeom prst="rect">
            <a:avLst/>
          </a:prstGeom>
          <a:noFill/>
          <a:ln w="936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endParaRPr lang="es-MX" altLang="es-MX"/>
          </a:p>
        </p:txBody>
      </p:sp>
      <p:sp>
        <p:nvSpPr>
          <p:cNvPr id="8198" name="Text Box 5">
            <a:extLst>
              <a:ext uri="{FF2B5EF4-FFF2-40B4-BE49-F238E27FC236}">
                <a16:creationId xmlns:a16="http://schemas.microsoft.com/office/drawing/2014/main" id="{DD07CA26-3706-4C58-A5C0-AE18B19932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72200" y="927100"/>
            <a:ext cx="2971800" cy="3508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El Parlamento es soberano en el territorio del </a:t>
            </a: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b="1" i="0">
                <a:solidFill>
                  <a:srgbClr val="000000"/>
                </a:solidFill>
                <a:latin typeface="Arial" panose="020B0604020202020204" pitchFamily="34" charset="0"/>
              </a:rPr>
              <a:t>Reino Unido de Gran Bretaña e Irlanda del Norte 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(UK)</a:t>
            </a:r>
            <a:r>
              <a:rPr lang="ar-SA" altLang="es-MX" sz="2800" i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‏</a:t>
            </a:r>
            <a:endParaRPr lang="en-GB" altLang="es-MX" sz="2800" i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8199" name="Text Box 6">
            <a:extLst>
              <a:ext uri="{FF2B5EF4-FFF2-40B4-BE49-F238E27FC236}">
                <a16:creationId xmlns:a16="http://schemas.microsoft.com/office/drawing/2014/main" id="{9020C7EF-F7A7-40EB-8842-85518CA339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05550" y="4873625"/>
            <a:ext cx="2971800" cy="137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(a pesar de que formalmente </a:t>
            </a: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reina Isabel II)</a:t>
            </a:r>
            <a:r>
              <a:rPr lang="ar-SA" altLang="es-MX" sz="2800" i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‏</a:t>
            </a:r>
            <a:endParaRPr lang="en-GB" altLang="es-MX" sz="2800" i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pic>
        <p:nvPicPr>
          <p:cNvPr id="2" name="Imagen 2" descr="Diagrama&#10;&#10;Descripción generada automáticamente">
            <a:extLst>
              <a:ext uri="{FF2B5EF4-FFF2-40B4-BE49-F238E27FC236}">
                <a16:creationId xmlns:a16="http://schemas.microsoft.com/office/drawing/2014/main" id="{277D9A93-39F1-4317-B6EB-33E4345B95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33" y="599767"/>
            <a:ext cx="5734146" cy="5739257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Text Box 1">
            <a:extLst>
              <a:ext uri="{FF2B5EF4-FFF2-40B4-BE49-F238E27FC236}">
                <a16:creationId xmlns:a16="http://schemas.microsoft.com/office/drawing/2014/main" id="{0DC9FBB9-1ED8-479F-9565-D70AA1C9BE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8550" y="222250"/>
            <a:ext cx="7131050" cy="579438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(6) Sistema electoral de pluralidad</a:t>
            </a:r>
          </a:p>
        </p:txBody>
      </p:sp>
      <p:sp>
        <p:nvSpPr>
          <p:cNvPr id="67587" name="Text Box 2">
            <a:extLst>
              <a:ext uri="{FF2B5EF4-FFF2-40B4-BE49-F238E27FC236}">
                <a16:creationId xmlns:a16="http://schemas.microsoft.com/office/drawing/2014/main" id="{7D224E0F-6F5C-40A7-B391-9F63778086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1219200"/>
            <a:ext cx="815340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2000"/>
              </a:spcBef>
              <a:buFont typeface="Garamond" panose="02020404030301010803" pitchFamily="18" charset="0"/>
              <a:buNone/>
            </a:pP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Distritos uninominales con regla </a:t>
            </a:r>
            <a:r>
              <a:rPr lang="en-GB" altLang="es-MX" sz="3200">
                <a:solidFill>
                  <a:srgbClr val="000000"/>
                </a:solidFill>
                <a:latin typeface="Arial" panose="020B0604020202020204" pitchFamily="34" charset="0"/>
              </a:rPr>
              <a:t>first-past-the-post</a:t>
            </a: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. Bello por su simpleza, pero con muchos detractores </a:t>
            </a:r>
          </a:p>
        </p:txBody>
      </p:sp>
      <p:sp>
        <p:nvSpPr>
          <p:cNvPr id="41987" name="Text Box 3">
            <a:extLst>
              <a:ext uri="{FF2B5EF4-FFF2-40B4-BE49-F238E27FC236}">
                <a16:creationId xmlns:a16="http://schemas.microsoft.com/office/drawing/2014/main" id="{9813794E-06EB-44F1-8175-2AB9A61556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3124200"/>
            <a:ext cx="8153400" cy="15718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2000"/>
              </a:spcBef>
            </a:pP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Idem 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en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 EEUU.  México hasta 1961 lo 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tuvo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en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versión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 pura, 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desde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 1964 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sistema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mixto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. ¿Reforma Sheinbaum?</a:t>
            </a:r>
            <a:endParaRPr lang="en-GB" altLang="es-MX" sz="3200" i="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41988" name="Text Box 4">
            <a:extLst>
              <a:ext uri="{FF2B5EF4-FFF2-40B4-BE49-F238E27FC236}">
                <a16:creationId xmlns:a16="http://schemas.microsoft.com/office/drawing/2014/main" id="{174867E4-F7B0-4F6D-8016-586EDE996B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4925938"/>
            <a:ext cx="8610600" cy="1571625"/>
          </a:xfrm>
          <a:prstGeom prst="rect">
            <a:avLst/>
          </a:prstGeom>
          <a:solidFill>
            <a:srgbClr val="FFCC66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Se </a:t>
            </a:r>
            <a:r>
              <a:rPr lang="en-GB" sz="3200" i="0" err="1">
                <a:solidFill>
                  <a:srgbClr val="000000"/>
                </a:solidFill>
                <a:latin typeface="Arial" charset="0"/>
              </a:rPr>
              <a:t>asocia</a:t>
            </a:r>
            <a:r>
              <a:rPr lang="en-GB" sz="3200" i="0">
                <a:solidFill>
                  <a:srgbClr val="000000"/>
                </a:solidFill>
                <a:latin typeface="Arial" charset="0"/>
              </a:rPr>
              <a:t> con </a:t>
            </a:r>
            <a:r>
              <a:rPr lang="en-GB" sz="3200" i="0" err="1">
                <a:solidFill>
                  <a:srgbClr val="000000"/>
                </a:solidFill>
                <a:latin typeface="Arial" charset="0"/>
              </a:rPr>
              <a:t>bipartidismo</a:t>
            </a:r>
            <a:r>
              <a:rPr lang="en-GB" sz="3200" i="0">
                <a:solidFill>
                  <a:srgbClr val="000000"/>
                </a:solidFill>
                <a:latin typeface="Arial" charset="0"/>
              </a:rPr>
              <a:t> (ley de </a:t>
            </a:r>
            <a:r>
              <a:rPr lang="en-GB" sz="3200" i="0" err="1">
                <a:solidFill>
                  <a:srgbClr val="000000"/>
                </a:solidFill>
                <a:latin typeface="Arial" charset="0"/>
              </a:rPr>
              <a:t>Duverger</a:t>
            </a:r>
            <a:r>
              <a:rPr lang="en-GB" sz="3200" i="0">
                <a:solidFill>
                  <a:srgbClr val="000000"/>
                </a:solidFill>
                <a:latin typeface="Arial" charset="0"/>
              </a:rPr>
              <a:t>). </a:t>
            </a:r>
            <a:r>
              <a:rPr lang="en-GB" sz="3200" i="0" err="1">
                <a:solidFill>
                  <a:srgbClr val="000000"/>
                </a:solidFill>
                <a:latin typeface="Arial" charset="0"/>
              </a:rPr>
              <a:t>Efectos</a:t>
            </a:r>
            <a:r>
              <a:rPr lang="en-GB" sz="3200" i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GB" sz="3200" i="0" err="1">
                <a:solidFill>
                  <a:srgbClr val="000000"/>
                </a:solidFill>
                <a:latin typeface="Arial" charset="0"/>
              </a:rPr>
              <a:t>mecánico</a:t>
            </a:r>
            <a:r>
              <a:rPr lang="en-GB" sz="3200" i="0">
                <a:solidFill>
                  <a:srgbClr val="000000"/>
                </a:solidFill>
                <a:latin typeface="Arial" charset="0"/>
              </a:rPr>
              <a:t> y </a:t>
            </a:r>
            <a:r>
              <a:rPr lang="en-GB" sz="3200" i="0" err="1">
                <a:solidFill>
                  <a:srgbClr val="000000"/>
                </a:solidFill>
                <a:latin typeface="Arial" charset="0"/>
              </a:rPr>
              <a:t>psicológico</a:t>
            </a:r>
            <a:r>
              <a:rPr lang="en-GB" sz="3200" i="0">
                <a:solidFill>
                  <a:srgbClr val="000000"/>
                </a:solidFill>
                <a:latin typeface="Arial" charset="0"/>
              </a:rPr>
              <a:t>,  </a:t>
            </a:r>
            <a:br>
              <a:rPr lang="en-GB" sz="3200" i="0">
                <a:solidFill>
                  <a:srgbClr val="000000"/>
                </a:solidFill>
                <a:latin typeface="Arial" charset="0"/>
              </a:rPr>
            </a:br>
            <a:r>
              <a:rPr lang="en-GB" sz="3200" i="0" err="1">
                <a:solidFill>
                  <a:srgbClr val="000000"/>
                </a:solidFill>
                <a:latin typeface="Arial" charset="0"/>
              </a:rPr>
              <a:t>abundan</a:t>
            </a:r>
            <a:r>
              <a:rPr lang="en-GB" sz="3200" i="0">
                <a:solidFill>
                  <a:srgbClr val="000000"/>
                </a:solidFill>
                <a:latin typeface="Arial" charset="0"/>
              </a:rPr>
              <a:t> las </a:t>
            </a:r>
            <a:r>
              <a:rPr lang="en-GB" sz="3200" i="0" err="1">
                <a:solidFill>
                  <a:srgbClr val="000000"/>
                </a:solidFill>
                <a:latin typeface="Arial" charset="0"/>
              </a:rPr>
              <a:t>excepciones</a:t>
            </a:r>
            <a:r>
              <a:rPr lang="en-GB" sz="3200" i="0">
                <a:solidFill>
                  <a:srgbClr val="000000"/>
                </a:solidFill>
                <a:latin typeface="Arial" charset="0"/>
              </a:rPr>
              <a:t> 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987" grpId="0" autoUpdateAnimBg="0"/>
      <p:bldP spid="41988" grpId="0" animBg="1" autoUpdateAnimBg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Text Box 1">
            <a:extLst>
              <a:ext uri="{FF2B5EF4-FFF2-40B4-BE49-F238E27FC236}">
                <a16:creationId xmlns:a16="http://schemas.microsoft.com/office/drawing/2014/main" id="{427A00BA-4600-48DD-8356-D4B38205CF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2718" y="304800"/>
            <a:ext cx="8064500" cy="1079399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 anchor="t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Elección</a:t>
            </a:r>
            <a:r>
              <a:rPr lang="en-GB" sz="3200" i="0" dirty="0">
                <a:solidFill>
                  <a:srgbClr val="000000"/>
                </a:solidFill>
                <a:latin typeface="Arial"/>
                <a:cs typeface="Lucida Sans Unicode"/>
              </a:rPr>
              <a:t> General del Reino </a:t>
            </a:r>
            <a:r>
              <a:rPr lang="en-GB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Unido</a:t>
            </a:r>
            <a:r>
              <a:rPr lang="en-GB" sz="3200" i="0" dirty="0">
                <a:solidFill>
                  <a:srgbClr val="000000"/>
                </a:solidFill>
                <a:latin typeface="Arial"/>
                <a:cs typeface="Lucida Sans Unicode"/>
              </a:rPr>
              <a:t>, </a:t>
            </a:r>
            <a:br>
              <a:rPr lang="en-GB" sz="3200" i="0" dirty="0">
                <a:latin typeface="Arial" charset="0"/>
              </a:rPr>
            </a:br>
            <a:r>
              <a:rPr lang="en-GB" sz="3200" i="0" dirty="0">
                <a:solidFill>
                  <a:srgbClr val="000000"/>
                </a:solidFill>
                <a:latin typeface="Arial"/>
                <a:cs typeface="Lucida Sans Unicode"/>
              </a:rPr>
              <a:t>4 de </a:t>
            </a:r>
            <a:r>
              <a:rPr lang="en-GB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julio</a:t>
            </a:r>
            <a:r>
              <a:rPr lang="en-GB" sz="3200" i="0" dirty="0">
                <a:solidFill>
                  <a:srgbClr val="000000"/>
                </a:solidFill>
                <a:latin typeface="Arial"/>
                <a:cs typeface="Lucida Sans Unicode"/>
              </a:rPr>
              <a:t> 2024</a:t>
            </a:r>
            <a:endParaRPr lang="en-GB" sz="3200" i="0" dirty="0">
              <a:solidFill>
                <a:srgbClr val="000000"/>
              </a:solidFill>
              <a:latin typeface="Arial" charset="0"/>
            </a:endParaRPr>
          </a:p>
        </p:txBody>
      </p:sp>
      <p:pic>
        <p:nvPicPr>
          <p:cNvPr id="2" name="Imagen 1" descr="Escala de tiempo&#10;&#10;Descripción generada automáticamente">
            <a:extLst>
              <a:ext uri="{FF2B5EF4-FFF2-40B4-BE49-F238E27FC236}">
                <a16:creationId xmlns:a16="http://schemas.microsoft.com/office/drawing/2014/main" id="{7F9BB811-7DE3-7796-E1D3-CAA8E869A2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439" y="1482106"/>
            <a:ext cx="7541663" cy="2643965"/>
          </a:xfrm>
          <a:prstGeom prst="rect">
            <a:avLst/>
          </a:prstGeom>
        </p:spPr>
      </p:pic>
      <p:pic>
        <p:nvPicPr>
          <p:cNvPr id="3" name="Imagen 2" descr="Escala de tiempo&#10;&#10;Descripción generada automáticamente">
            <a:extLst>
              <a:ext uri="{FF2B5EF4-FFF2-40B4-BE49-F238E27FC236}">
                <a16:creationId xmlns:a16="http://schemas.microsoft.com/office/drawing/2014/main" id="{274D50BE-1E27-895C-AA64-806EAA3FF7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439" y="4184714"/>
            <a:ext cx="7541663" cy="2643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70796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Text Box 1">
            <a:extLst>
              <a:ext uri="{FF2B5EF4-FFF2-40B4-BE49-F238E27FC236}">
                <a16:creationId xmlns:a16="http://schemas.microsoft.com/office/drawing/2014/main" id="{427A00BA-4600-48DD-8356-D4B38205CF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304800"/>
            <a:ext cx="8064500" cy="1066800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 dirty="0" err="1">
                <a:solidFill>
                  <a:srgbClr val="000000"/>
                </a:solidFill>
                <a:latin typeface="Arial" charset="0"/>
              </a:rPr>
              <a:t>Elección</a:t>
            </a:r>
            <a:r>
              <a:rPr lang="en-GB" sz="3200" i="0" dirty="0">
                <a:solidFill>
                  <a:srgbClr val="000000"/>
                </a:solidFill>
                <a:latin typeface="Arial" charset="0"/>
              </a:rPr>
              <a:t> General del Reino </a:t>
            </a:r>
            <a:r>
              <a:rPr lang="en-GB" sz="3200" i="0" dirty="0" err="1">
                <a:solidFill>
                  <a:srgbClr val="000000"/>
                </a:solidFill>
                <a:latin typeface="Arial" charset="0"/>
              </a:rPr>
              <a:t>Unido</a:t>
            </a:r>
            <a:r>
              <a:rPr lang="en-GB" sz="3200" i="0" dirty="0">
                <a:solidFill>
                  <a:srgbClr val="000000"/>
                </a:solidFill>
                <a:latin typeface="Arial" charset="0"/>
              </a:rPr>
              <a:t>, </a:t>
            </a:r>
            <a:br>
              <a:rPr lang="en-GB" sz="3200" i="0">
                <a:solidFill>
                  <a:srgbClr val="000000"/>
                </a:solidFill>
                <a:latin typeface="Arial" charset="0"/>
              </a:rPr>
            </a:br>
            <a:r>
              <a:rPr lang="en-GB" sz="3200" i="0" dirty="0" err="1">
                <a:solidFill>
                  <a:srgbClr val="000000"/>
                </a:solidFill>
                <a:latin typeface="Arial" charset="0"/>
              </a:rPr>
              <a:t>abril</a:t>
            </a:r>
            <a:r>
              <a:rPr lang="en-GB" sz="3200" i="0" dirty="0">
                <a:solidFill>
                  <a:srgbClr val="000000"/>
                </a:solidFill>
                <a:latin typeface="Arial" charset="0"/>
              </a:rPr>
              <a:t> 1997</a:t>
            </a:r>
          </a:p>
        </p:txBody>
      </p:sp>
      <p:graphicFrame>
        <p:nvGraphicFramePr>
          <p:cNvPr id="68611" name="Object 2">
            <a:extLst>
              <a:ext uri="{FF2B5EF4-FFF2-40B4-BE49-F238E27FC236}">
                <a16:creationId xmlns:a16="http://schemas.microsoft.com/office/drawing/2014/main" id="{7546B5DB-E075-4875-A61B-39B87D54641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66800" y="1481138"/>
          <a:ext cx="7010400" cy="3167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4219048" imgH="2066667" progId="">
                  <p:embed/>
                </p:oleObj>
              </mc:Choice>
              <mc:Fallback>
                <p:oleObj r:id="rId2" imgW="4219048" imgH="2066667" progId="">
                  <p:embed/>
                  <p:pic>
                    <p:nvPicPr>
                      <p:cNvPr id="68611" name="Object 2">
                        <a:extLst>
                          <a:ext uri="{FF2B5EF4-FFF2-40B4-BE49-F238E27FC236}">
                            <a16:creationId xmlns:a16="http://schemas.microsoft.com/office/drawing/2014/main" id="{7546B5DB-E075-4875-A61B-39B87D54641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1481138"/>
                        <a:ext cx="7010400" cy="31670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8612" name="Text Box 3">
            <a:extLst>
              <a:ext uri="{FF2B5EF4-FFF2-40B4-BE49-F238E27FC236}">
                <a16:creationId xmlns:a16="http://schemas.microsoft.com/office/drawing/2014/main" id="{7366B1C0-0565-4CF8-ACAF-DF8F3B6FB6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71800" y="3429000"/>
            <a:ext cx="685800" cy="398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250"/>
              </a:spcBef>
              <a:buClr>
                <a:srgbClr val="808080"/>
              </a:buClr>
              <a:buFont typeface="Garamond" panose="02020404030301010803" pitchFamily="18" charset="0"/>
              <a:buNone/>
            </a:pPr>
            <a:r>
              <a:rPr lang="en-GB" altLang="es-MX" sz="2000" i="0">
                <a:solidFill>
                  <a:srgbClr val="808080"/>
                </a:solidFill>
                <a:latin typeface="Garamond" panose="02020404030301010803" pitchFamily="18" charset="0"/>
              </a:rPr>
              <a:t>43%</a:t>
            </a:r>
          </a:p>
        </p:txBody>
      </p:sp>
      <p:sp>
        <p:nvSpPr>
          <p:cNvPr id="68613" name="Text Box 4">
            <a:extLst>
              <a:ext uri="{FF2B5EF4-FFF2-40B4-BE49-F238E27FC236}">
                <a16:creationId xmlns:a16="http://schemas.microsoft.com/office/drawing/2014/main" id="{052E1A77-CB0F-4FC6-ACD1-97B25A204F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95800" y="3048000"/>
            <a:ext cx="685800" cy="398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250"/>
              </a:spcBef>
              <a:buClr>
                <a:srgbClr val="B2B2B2"/>
              </a:buClr>
              <a:buFont typeface="Garamond" panose="02020404030301010803" pitchFamily="18" charset="0"/>
              <a:buNone/>
            </a:pPr>
            <a:r>
              <a:rPr lang="en-GB" altLang="es-MX" sz="2000" i="0">
                <a:solidFill>
                  <a:srgbClr val="B2B2B2"/>
                </a:solidFill>
                <a:latin typeface="Garamond" panose="02020404030301010803" pitchFamily="18" charset="0"/>
              </a:rPr>
              <a:t>31%</a:t>
            </a:r>
          </a:p>
        </p:txBody>
      </p:sp>
      <p:sp>
        <p:nvSpPr>
          <p:cNvPr id="68614" name="Text Box 5">
            <a:extLst>
              <a:ext uri="{FF2B5EF4-FFF2-40B4-BE49-F238E27FC236}">
                <a16:creationId xmlns:a16="http://schemas.microsoft.com/office/drawing/2014/main" id="{8AADE94F-773A-4C66-9116-045D0C0BE5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41950" y="3597275"/>
            <a:ext cx="685800" cy="398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250"/>
              </a:spcBef>
              <a:buClr>
                <a:srgbClr val="B2B2B2"/>
              </a:buClr>
              <a:buFont typeface="Garamond" panose="02020404030301010803" pitchFamily="18" charset="0"/>
              <a:buNone/>
            </a:pPr>
            <a:r>
              <a:rPr lang="en-GB" altLang="es-MX" sz="2000" i="0">
                <a:solidFill>
                  <a:srgbClr val="B2B2B2"/>
                </a:solidFill>
                <a:latin typeface="Garamond" panose="02020404030301010803" pitchFamily="18" charset="0"/>
              </a:rPr>
              <a:t>17%</a:t>
            </a:r>
          </a:p>
        </p:txBody>
      </p:sp>
      <p:sp>
        <p:nvSpPr>
          <p:cNvPr id="68615" name="Text Box 6">
            <a:extLst>
              <a:ext uri="{FF2B5EF4-FFF2-40B4-BE49-F238E27FC236}">
                <a16:creationId xmlns:a16="http://schemas.microsoft.com/office/drawing/2014/main" id="{B5B6C4D6-AEE2-44CF-8E1A-C286FF9BE1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7000" y="2743200"/>
            <a:ext cx="685800" cy="398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250"/>
              </a:spcBef>
              <a:buClr>
                <a:srgbClr val="B2B2B2"/>
              </a:buClr>
              <a:buFont typeface="Garamond" panose="02020404030301010803" pitchFamily="18" charset="0"/>
              <a:buNone/>
            </a:pPr>
            <a:r>
              <a:rPr lang="en-GB" altLang="es-MX" sz="2000" i="0">
                <a:solidFill>
                  <a:srgbClr val="B2B2B2"/>
                </a:solidFill>
                <a:latin typeface="Garamond" panose="02020404030301010803" pitchFamily="18" charset="0"/>
              </a:rPr>
              <a:t>25%</a:t>
            </a:r>
          </a:p>
        </p:txBody>
      </p:sp>
      <p:sp>
        <p:nvSpPr>
          <p:cNvPr id="68616" name="Text Box 7">
            <a:extLst>
              <a:ext uri="{FF2B5EF4-FFF2-40B4-BE49-F238E27FC236}">
                <a16:creationId xmlns:a16="http://schemas.microsoft.com/office/drawing/2014/main" id="{1EE99BA1-C749-4342-ABE8-59557F7B3F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35275" y="2085975"/>
            <a:ext cx="685800" cy="398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250"/>
              </a:spcBef>
              <a:buClr>
                <a:srgbClr val="808080"/>
              </a:buClr>
              <a:buFont typeface="Garamond" panose="02020404030301010803" pitchFamily="18" charset="0"/>
              <a:buNone/>
            </a:pPr>
            <a:r>
              <a:rPr lang="en-GB" altLang="es-MX" sz="2000" i="0">
                <a:solidFill>
                  <a:srgbClr val="808080"/>
                </a:solidFill>
                <a:latin typeface="Garamond" panose="02020404030301010803" pitchFamily="18" charset="0"/>
              </a:rPr>
              <a:t>63%</a:t>
            </a:r>
          </a:p>
        </p:txBody>
      </p:sp>
      <p:sp>
        <p:nvSpPr>
          <p:cNvPr id="68617" name="Text Box 8">
            <a:extLst>
              <a:ext uri="{FF2B5EF4-FFF2-40B4-BE49-F238E27FC236}">
                <a16:creationId xmlns:a16="http://schemas.microsoft.com/office/drawing/2014/main" id="{FD94C8B0-942A-4895-9A67-5FB2651B30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54850" y="3902075"/>
            <a:ext cx="685800" cy="398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250"/>
              </a:spcBef>
              <a:buClr>
                <a:srgbClr val="B2B2B2"/>
              </a:buClr>
              <a:buFont typeface="Garamond" panose="02020404030301010803" pitchFamily="18" charset="0"/>
              <a:buNone/>
            </a:pPr>
            <a:r>
              <a:rPr lang="en-GB" altLang="es-MX" sz="2000" i="0">
                <a:solidFill>
                  <a:srgbClr val="B2B2B2"/>
                </a:solidFill>
                <a:latin typeface="Garamond" panose="02020404030301010803" pitchFamily="18" charset="0"/>
              </a:rPr>
              <a:t>7%</a:t>
            </a:r>
          </a:p>
        </p:txBody>
      </p:sp>
      <p:sp>
        <p:nvSpPr>
          <p:cNvPr id="68618" name="Text Box 9">
            <a:extLst>
              <a:ext uri="{FF2B5EF4-FFF2-40B4-BE49-F238E27FC236}">
                <a16:creationId xmlns:a16="http://schemas.microsoft.com/office/drawing/2014/main" id="{1DB83936-EF21-4ED9-9E38-49460C2CC0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26100" y="4146550"/>
            <a:ext cx="6858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000"/>
              </a:spcBef>
              <a:buClr>
                <a:srgbClr val="B2B2B2"/>
              </a:buClr>
              <a:buFont typeface="Garamond" panose="02020404030301010803" pitchFamily="18" charset="0"/>
              <a:buNone/>
            </a:pPr>
            <a:r>
              <a:rPr lang="en-GB" altLang="es-MX" sz="1600" i="0">
                <a:solidFill>
                  <a:srgbClr val="B2B2B2"/>
                </a:solidFill>
                <a:latin typeface="Garamond" panose="02020404030301010803" pitchFamily="18" charset="0"/>
              </a:rPr>
              <a:t>9%</a:t>
            </a:r>
          </a:p>
        </p:txBody>
      </p:sp>
      <p:sp>
        <p:nvSpPr>
          <p:cNvPr id="68619" name="Text Box 10">
            <a:extLst>
              <a:ext uri="{FF2B5EF4-FFF2-40B4-BE49-F238E27FC236}">
                <a16:creationId xmlns:a16="http://schemas.microsoft.com/office/drawing/2014/main" id="{432DAD26-4655-4CD8-8371-3394EB80D4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18350" y="4251325"/>
            <a:ext cx="68580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875"/>
              </a:spcBef>
              <a:buClr>
                <a:srgbClr val="B2B2B2"/>
              </a:buClr>
              <a:buFont typeface="Garamond" panose="02020404030301010803" pitchFamily="18" charset="0"/>
              <a:buNone/>
            </a:pPr>
            <a:r>
              <a:rPr lang="en-GB" altLang="es-MX" sz="1400" i="0">
                <a:solidFill>
                  <a:srgbClr val="B2B2B2"/>
                </a:solidFill>
                <a:latin typeface="Garamond" panose="02020404030301010803" pitchFamily="18" charset="0"/>
              </a:rPr>
              <a:t>5%</a:t>
            </a:r>
          </a:p>
        </p:txBody>
      </p:sp>
      <p:sp>
        <p:nvSpPr>
          <p:cNvPr id="68620" name="Text Box 11">
            <a:extLst>
              <a:ext uri="{FF2B5EF4-FFF2-40B4-BE49-F238E27FC236}">
                <a16:creationId xmlns:a16="http://schemas.microsoft.com/office/drawing/2014/main" id="{3C922828-05A3-4AC4-8F88-ECA7A8080B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87625" y="5562600"/>
            <a:ext cx="1784350" cy="398463"/>
          </a:xfrm>
          <a:prstGeom prst="rect">
            <a:avLst/>
          </a:prstGeom>
          <a:solidFill>
            <a:srgbClr val="808080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250"/>
              </a:spcBef>
              <a:buClr>
                <a:srgbClr val="B2B2B2"/>
              </a:buClr>
            </a:pPr>
            <a:r>
              <a:rPr lang="en-GB" altLang="es-MX" sz="2000" i="0">
                <a:solidFill>
                  <a:srgbClr val="B2B2B2"/>
                </a:solidFill>
              </a:rPr>
              <a:t>Tories</a:t>
            </a:r>
          </a:p>
        </p:txBody>
      </p:sp>
      <p:sp>
        <p:nvSpPr>
          <p:cNvPr id="68621" name="Text Box 12">
            <a:extLst>
              <a:ext uri="{FF2B5EF4-FFF2-40B4-BE49-F238E27FC236}">
                <a16:creationId xmlns:a16="http://schemas.microsoft.com/office/drawing/2014/main" id="{97AA1BAF-1CBD-462C-A309-3CF642B1EC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5562600"/>
            <a:ext cx="1784350" cy="398463"/>
          </a:xfrm>
          <a:prstGeom prst="rect">
            <a:avLst/>
          </a:prstGeom>
          <a:solidFill>
            <a:srgbClr val="B2B2B2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250"/>
              </a:spcBef>
              <a:buClr>
                <a:srgbClr val="808080"/>
              </a:buClr>
            </a:pPr>
            <a:r>
              <a:rPr lang="en-GB" altLang="es-MX" sz="2000" i="0">
                <a:solidFill>
                  <a:srgbClr val="808080"/>
                </a:solidFill>
              </a:rPr>
              <a:t>Labour</a:t>
            </a:r>
          </a:p>
        </p:txBody>
      </p:sp>
      <p:sp>
        <p:nvSpPr>
          <p:cNvPr id="68622" name="Text Box 13">
            <a:extLst>
              <a:ext uri="{FF2B5EF4-FFF2-40B4-BE49-F238E27FC236}">
                <a16:creationId xmlns:a16="http://schemas.microsoft.com/office/drawing/2014/main" id="{120BC9EB-2F33-4B66-A4E8-B2438AD415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0" y="5562600"/>
            <a:ext cx="1784350" cy="3984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250"/>
              </a:spcBef>
              <a:buClr>
                <a:srgbClr val="B2B2B2"/>
              </a:buClr>
            </a:pPr>
            <a:r>
              <a:rPr lang="en-GB" altLang="es-MX" sz="2000" i="0">
                <a:solidFill>
                  <a:srgbClr val="B2B2B2"/>
                </a:solidFill>
              </a:rPr>
              <a:t>LibDems</a:t>
            </a:r>
          </a:p>
        </p:txBody>
      </p:sp>
      <p:sp>
        <p:nvSpPr>
          <p:cNvPr id="68623" name="Text Box 14">
            <a:extLst>
              <a:ext uri="{FF2B5EF4-FFF2-40B4-BE49-F238E27FC236}">
                <a16:creationId xmlns:a16="http://schemas.microsoft.com/office/drawing/2014/main" id="{A29FB4C9-3711-4D74-B4D4-4A98510F6A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97650" y="5562600"/>
            <a:ext cx="1784350" cy="398463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250"/>
              </a:spcBef>
              <a:buClr>
                <a:srgbClr val="B2B2B2"/>
              </a:buClr>
            </a:pPr>
            <a:r>
              <a:rPr lang="en-GB" altLang="es-MX" sz="2000" i="0">
                <a:solidFill>
                  <a:srgbClr val="B2B2B2"/>
                </a:solidFill>
              </a:rPr>
              <a:t>Otros</a:t>
            </a:r>
          </a:p>
        </p:txBody>
      </p:sp>
      <p:sp>
        <p:nvSpPr>
          <p:cNvPr id="68624" name="Text Box 15">
            <a:extLst>
              <a:ext uri="{FF2B5EF4-FFF2-40B4-BE49-F238E27FC236}">
                <a16:creationId xmlns:a16="http://schemas.microsoft.com/office/drawing/2014/main" id="{B92DB449-44F8-4638-9270-FFD115C71B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6775" y="4591050"/>
            <a:ext cx="1219200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375"/>
              </a:spcBef>
              <a:buFont typeface="Garamond" panose="02020404030301010803" pitchFamily="18" charset="0"/>
              <a:buNone/>
            </a:pPr>
            <a:r>
              <a:rPr lang="en-GB" altLang="es-MX" sz="2200" b="1" i="0">
                <a:solidFill>
                  <a:srgbClr val="000000"/>
                </a:solidFill>
                <a:latin typeface="Garamond" panose="02020404030301010803" pitchFamily="18" charset="0"/>
              </a:rPr>
              <a:t>asientos</a:t>
            </a:r>
          </a:p>
        </p:txBody>
      </p:sp>
      <p:sp>
        <p:nvSpPr>
          <p:cNvPr id="68625" name="Text Box 16">
            <a:extLst>
              <a:ext uri="{FF2B5EF4-FFF2-40B4-BE49-F238E27FC236}">
                <a16:creationId xmlns:a16="http://schemas.microsoft.com/office/drawing/2014/main" id="{EF150718-82DA-42E4-821C-C1296384A1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25675" y="4583113"/>
            <a:ext cx="1219200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375"/>
              </a:spcBef>
              <a:buFont typeface="Garamond" panose="02020404030301010803" pitchFamily="18" charset="0"/>
              <a:buNone/>
            </a:pPr>
            <a:r>
              <a:rPr lang="en-GB" altLang="es-MX" sz="2200" b="1" i="0">
                <a:solidFill>
                  <a:srgbClr val="000000"/>
                </a:solidFill>
                <a:latin typeface="Garamond" panose="02020404030301010803" pitchFamily="18" charset="0"/>
              </a:rPr>
              <a:t>votos</a:t>
            </a:r>
          </a:p>
        </p:txBody>
      </p:sp>
      <p:sp>
        <p:nvSpPr>
          <p:cNvPr id="68626" name="Line 17">
            <a:extLst>
              <a:ext uri="{FF2B5EF4-FFF2-40B4-BE49-F238E27FC236}">
                <a16:creationId xmlns:a16="http://schemas.microsoft.com/office/drawing/2014/main" id="{F10CC279-FCED-4241-84E9-DA1B65A1145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046288" y="4838700"/>
            <a:ext cx="384175" cy="1588"/>
          </a:xfrm>
          <a:prstGeom prst="line">
            <a:avLst/>
          </a:prstGeom>
          <a:noFill/>
          <a:ln w="38160">
            <a:solidFill>
              <a:srgbClr val="FF330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E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Text Box 1">
            <a:extLst>
              <a:ext uri="{FF2B5EF4-FFF2-40B4-BE49-F238E27FC236}">
                <a16:creationId xmlns:a16="http://schemas.microsoft.com/office/drawing/2014/main" id="{3732DFE8-6A58-4E77-9916-3731910008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28863" y="409575"/>
            <a:ext cx="4473575" cy="579438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(7) </a:t>
            </a:r>
            <a:r>
              <a:rPr lang="en-GB" sz="3200" i="0" err="1">
                <a:solidFill>
                  <a:srgbClr val="000000"/>
                </a:solidFill>
                <a:latin typeface="Arial" charset="0"/>
              </a:rPr>
              <a:t>Gobierno</a:t>
            </a:r>
            <a:r>
              <a:rPr lang="en-GB" sz="3200" i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GB" sz="3200" i="0" err="1">
                <a:solidFill>
                  <a:srgbClr val="000000"/>
                </a:solidFill>
                <a:latin typeface="Arial" charset="0"/>
              </a:rPr>
              <a:t>unitario</a:t>
            </a:r>
            <a:endParaRPr lang="en-GB" sz="3200" i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69635" name="Text Box 2">
            <a:extLst>
              <a:ext uri="{FF2B5EF4-FFF2-40B4-BE49-F238E27FC236}">
                <a16:creationId xmlns:a16="http://schemas.microsoft.com/office/drawing/2014/main" id="{E8066E44-383A-4967-AD4D-D326AAF05E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352550"/>
            <a:ext cx="8305800" cy="157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2000"/>
              </a:spcBef>
              <a:buFont typeface="Garamond" panose="02020404030301010803" pitchFamily="18" charset="0"/>
              <a:buNone/>
            </a:pP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Equivaldría a que en México el partido del ejecutivo nombrara 32 gobernadores y 2500+ alcaldes </a:t>
            </a:r>
          </a:p>
        </p:txBody>
      </p:sp>
      <p:graphicFrame>
        <p:nvGraphicFramePr>
          <p:cNvPr id="7" name="6 Tabla">
            <a:extLst>
              <a:ext uri="{FF2B5EF4-FFF2-40B4-BE49-F238E27FC236}">
                <a16:creationId xmlns:a16="http://schemas.microsoft.com/office/drawing/2014/main" id="{AF6EC620-67C5-4DC9-B727-361A74CD9592}"/>
              </a:ext>
            </a:extLst>
          </p:cNvPr>
          <p:cNvGraphicFramePr>
            <a:graphicFrameLocks noGrp="1"/>
          </p:cNvGraphicFramePr>
          <p:nvPr/>
        </p:nvGraphicFramePr>
        <p:xfrm>
          <a:off x="1524000" y="3640138"/>
          <a:ext cx="6096000" cy="310834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18054">
                <a:tc>
                  <a:txBody>
                    <a:bodyPr/>
                    <a:lstStyle/>
                    <a:p>
                      <a:endParaRPr lang="es-MX" sz="28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669" marB="45669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sz="280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Remain</a:t>
                      </a:r>
                      <a:endParaRPr lang="es-MX" sz="28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669" marB="45669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sz="280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Leave</a:t>
                      </a:r>
                      <a:endParaRPr lang="es-MX" sz="28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669" marB="45669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8054">
                <a:tc>
                  <a:txBody>
                    <a:bodyPr/>
                    <a:lstStyle/>
                    <a:p>
                      <a:r>
                        <a:rPr lang="es-MX" sz="280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England</a:t>
                      </a:r>
                      <a:endParaRPr lang="es-MX" sz="28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669" marB="45669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sz="2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47</a:t>
                      </a:r>
                    </a:p>
                  </a:txBody>
                  <a:tcPr marT="45669" marB="45669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sz="2800" b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53</a:t>
                      </a:r>
                    </a:p>
                  </a:txBody>
                  <a:tcPr marT="45669" marB="45669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8054">
                <a:tc>
                  <a:txBody>
                    <a:bodyPr/>
                    <a:lstStyle/>
                    <a:p>
                      <a:r>
                        <a:rPr lang="es-MX" sz="280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Wales</a:t>
                      </a:r>
                      <a:endParaRPr lang="es-MX" sz="28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669" marB="45669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sz="2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48</a:t>
                      </a:r>
                    </a:p>
                  </a:txBody>
                  <a:tcPr marT="45669" marB="45669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sz="2800" b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52</a:t>
                      </a:r>
                    </a:p>
                  </a:txBody>
                  <a:tcPr marT="45669" marB="45669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8054">
                <a:tc>
                  <a:txBody>
                    <a:bodyPr/>
                    <a:lstStyle/>
                    <a:p>
                      <a:r>
                        <a:rPr lang="es-MX" sz="2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Scotland</a:t>
                      </a:r>
                    </a:p>
                  </a:txBody>
                  <a:tcPr marT="45669" marB="45669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sz="2800" b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62</a:t>
                      </a:r>
                    </a:p>
                  </a:txBody>
                  <a:tcPr marT="45669" marB="45669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sz="2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38</a:t>
                      </a:r>
                    </a:p>
                  </a:txBody>
                  <a:tcPr marT="45669" marB="45669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8054">
                <a:tc>
                  <a:txBody>
                    <a:bodyPr/>
                    <a:lstStyle/>
                    <a:p>
                      <a:r>
                        <a:rPr lang="es-MX" sz="2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 </a:t>
                      </a:r>
                      <a:r>
                        <a:rPr lang="es-MX" sz="280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Ireland</a:t>
                      </a:r>
                      <a:endParaRPr lang="es-MX" sz="28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669" marB="45669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sz="2800" b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56</a:t>
                      </a:r>
                    </a:p>
                  </a:txBody>
                  <a:tcPr marT="45669" marB="45669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sz="2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44</a:t>
                      </a:r>
                    </a:p>
                  </a:txBody>
                  <a:tcPr marT="45669" marB="45669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18054">
                <a:tc>
                  <a:txBody>
                    <a:bodyPr/>
                    <a:lstStyle/>
                    <a:p>
                      <a:endParaRPr lang="es-MX" sz="28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669" marB="45669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sz="2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48</a:t>
                      </a:r>
                    </a:p>
                  </a:txBody>
                  <a:tcPr marT="45669" marB="45669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sz="2800" b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52</a:t>
                      </a:r>
                    </a:p>
                  </a:txBody>
                  <a:tcPr marT="45669" marB="45669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8" name="Text Box 1">
            <a:extLst>
              <a:ext uri="{FF2B5EF4-FFF2-40B4-BE49-F238E27FC236}">
                <a16:creationId xmlns:a16="http://schemas.microsoft.com/office/drawing/2014/main" id="{9F95AA68-1207-408F-9A0F-0F8C65EED6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35113" y="2997200"/>
            <a:ext cx="6061075" cy="587375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 err="1">
                <a:solidFill>
                  <a:srgbClr val="000000"/>
                </a:solidFill>
                <a:latin typeface="Arial" charset="0"/>
              </a:rPr>
              <a:t>Referéndum</a:t>
            </a:r>
            <a:r>
              <a:rPr lang="en-GB" sz="3200" i="0">
                <a:solidFill>
                  <a:srgbClr val="000000"/>
                </a:solidFill>
                <a:latin typeface="Arial" charset="0"/>
              </a:rPr>
              <a:t> Brexit 23/6/2016</a:t>
            </a:r>
          </a:p>
        </p:txBody>
      </p:sp>
    </p:spTree>
  </p:cSld>
  <p:clrMapOvr>
    <a:masterClrMapping/>
  </p:clrMapOvr>
  <p:transition spd="med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>
            <a:extLst>
              <a:ext uri="{FF2B5EF4-FFF2-40B4-BE49-F238E27FC236}">
                <a16:creationId xmlns:a16="http://schemas.microsoft.com/office/drawing/2014/main" id="{BA8B5D8E-8F8C-4CF6-B4FF-55BA7F5577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35113" y="409575"/>
            <a:ext cx="6061075" cy="587375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>
                <a:solidFill>
                  <a:srgbClr val="000000"/>
                </a:solidFill>
                <a:latin typeface="Arial" charset="0"/>
              </a:rPr>
              <a:t>Devolution</a:t>
            </a:r>
          </a:p>
        </p:txBody>
      </p:sp>
      <p:sp>
        <p:nvSpPr>
          <p:cNvPr id="70659" name="Text Box 2">
            <a:extLst>
              <a:ext uri="{FF2B5EF4-FFF2-40B4-BE49-F238E27FC236}">
                <a16:creationId xmlns:a16="http://schemas.microsoft.com/office/drawing/2014/main" id="{E4896AFD-70F5-4908-9009-D310A5B4C8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428750"/>
            <a:ext cx="8305800" cy="58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2000"/>
              </a:spcBef>
              <a:buFont typeface="Garamond" panose="02020404030301010803" pitchFamily="18" charset="0"/>
              <a:buNone/>
            </a:pP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La “</a:t>
            </a:r>
            <a:r>
              <a:rPr lang="en-GB" altLang="es-MX" sz="3200">
                <a:solidFill>
                  <a:srgbClr val="000000"/>
                </a:solidFill>
                <a:latin typeface="Arial" panose="020B0604020202020204" pitchFamily="34" charset="0"/>
              </a:rPr>
              <a:t>West Lothian Question”</a:t>
            </a:r>
          </a:p>
        </p:txBody>
      </p:sp>
      <p:sp>
        <p:nvSpPr>
          <p:cNvPr id="60420" name="Text Box 2">
            <a:extLst>
              <a:ext uri="{FF2B5EF4-FFF2-40B4-BE49-F238E27FC236}">
                <a16:creationId xmlns:a16="http://schemas.microsoft.com/office/drawing/2014/main" id="{46DAA949-7FFD-4CAC-9211-C821632066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313" y="2265363"/>
            <a:ext cx="8305800" cy="330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2000"/>
              </a:spcBef>
              <a:buFont typeface="Garamond" panose="02020404030301010803" pitchFamily="18" charset="0"/>
              <a:buNone/>
            </a:pPr>
            <a:r>
              <a:rPr lang="en-GB" altLang="es-MX" sz="3200">
                <a:solidFill>
                  <a:srgbClr val="000000"/>
                </a:solidFill>
                <a:latin typeface="Arial" panose="020B0604020202020204" pitchFamily="34" charset="0"/>
              </a:rPr>
              <a:t>Devolution</a:t>
            </a: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  crea nuevas “injusticias” :</a:t>
            </a:r>
            <a:b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escoceses, galeses y norirlandeses tienen Parlamentos nacionales --- autogobierno</a:t>
            </a:r>
          </a:p>
          <a:p>
            <a:pPr>
              <a:lnSpc>
                <a:spcPct val="100000"/>
              </a:lnSpc>
              <a:spcBef>
                <a:spcPts val="2000"/>
              </a:spcBef>
              <a:buFont typeface="Garamond" panose="02020404030301010803" pitchFamily="18" charset="0"/>
              <a:buNone/>
            </a:pP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¿Por qué sus MPs han de votar en política de Inglaterra </a:t>
            </a:r>
            <a:b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(p.ej. NHS, salud es asunto descentralizado)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420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">
            <a:extLst>
              <a:ext uri="{FF2B5EF4-FFF2-40B4-BE49-F238E27FC236}">
                <a16:creationId xmlns:a16="http://schemas.microsoft.com/office/drawing/2014/main" id="{5CB42998-77DE-4420-8F7C-081CCE67A6B5}"/>
              </a:ext>
            </a:extLst>
          </p:cNvPr>
          <p:cNvGrpSpPr>
            <a:grpSpLocks/>
          </p:cNvGrpSpPr>
          <p:nvPr/>
        </p:nvGrpSpPr>
        <p:grpSpPr bwMode="auto">
          <a:xfrm>
            <a:off x="1447800" y="465138"/>
            <a:ext cx="6261100" cy="2819400"/>
            <a:chOff x="1064" y="2227"/>
            <a:chExt cx="3640" cy="1776"/>
          </a:xfrm>
        </p:grpSpPr>
        <p:sp>
          <p:nvSpPr>
            <p:cNvPr id="3" name="Text Box 4">
              <a:extLst>
                <a:ext uri="{FF2B5EF4-FFF2-40B4-BE49-F238E27FC236}">
                  <a16:creationId xmlns:a16="http://schemas.microsoft.com/office/drawing/2014/main" id="{61155A0D-0DA9-445F-A85E-FB187F010D3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64" y="2227"/>
              <a:ext cx="3640" cy="365"/>
            </a:xfrm>
            <a:prstGeom prst="rect">
              <a:avLst/>
            </a:prstGeom>
            <a:solidFill>
              <a:srgbClr val="B2B2B2"/>
            </a:solidFill>
            <a:ln w="9525">
              <a:noFill/>
              <a:round/>
              <a:headEnd/>
              <a:tailEnd/>
            </a:ln>
            <a:effectLst>
              <a:outerShdw dist="107933" dir="2700000" algn="ctr" rotWithShape="0">
                <a:srgbClr val="808080"/>
              </a:outerShdw>
            </a:effectLst>
          </p:spPr>
          <p:txBody>
            <a:bodyPr lIns="90000" tIns="46800" rIns="90000" bIns="46800">
              <a:spAutoFit/>
            </a:bodyPr>
            <a:lstStyle/>
            <a:p>
              <a:pPr algn="ctr">
                <a:lnSpc>
                  <a:spcPct val="100000"/>
                </a:lnSpc>
                <a:spcBef>
                  <a:spcPts val="2000"/>
                </a:spcBef>
                <a:buFont typeface="Garamond" pitchFamily="18" charset="0"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r>
                <a:rPr lang="en-GB" sz="3200" i="0">
                  <a:solidFill>
                    <a:srgbClr val="000000"/>
                  </a:solidFill>
                  <a:latin typeface="Arial" charset="0"/>
                </a:rPr>
                <a:t>(8) Constitución no escrita</a:t>
              </a:r>
            </a:p>
          </p:txBody>
        </p:sp>
        <p:sp>
          <p:nvSpPr>
            <p:cNvPr id="71684" name="Text Box 5">
              <a:extLst>
                <a:ext uri="{FF2B5EF4-FFF2-40B4-BE49-F238E27FC236}">
                  <a16:creationId xmlns:a16="http://schemas.microsoft.com/office/drawing/2014/main" id="{00366A5E-1774-4FA6-9B50-48FFBF4AA57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88" y="2717"/>
              <a:ext cx="3072" cy="12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2000"/>
                </a:spcBef>
                <a:buFont typeface="Garamond" panose="02020404030301010803" pitchFamily="18" charset="0"/>
                <a:buNone/>
              </a:pPr>
              <a:r>
                <a:rPr lang="en-GB" altLang="es-MX" sz="3200" i="0">
                  <a:solidFill>
                    <a:srgbClr val="000000"/>
                  </a:solidFill>
                  <a:latin typeface="Arial" panose="020B0604020202020204" pitchFamily="34" charset="0"/>
                </a:rPr>
                <a:t>(1) Antigua </a:t>
              </a:r>
              <a:r>
                <a:rPr lang="en-GB" altLang="es-MX" sz="3200">
                  <a:solidFill>
                    <a:srgbClr val="000000"/>
                  </a:solidFill>
                  <a:latin typeface="Arial" panose="020B0604020202020204" pitchFamily="34" charset="0"/>
                </a:rPr>
                <a:t>Common Law</a:t>
              </a:r>
              <a:br>
                <a:rPr lang="en-GB" altLang="es-MX" sz="3200" i="0">
                  <a:solidFill>
                    <a:srgbClr val="000000"/>
                  </a:solidFill>
                  <a:latin typeface="Arial" panose="020B0604020202020204" pitchFamily="34" charset="0"/>
                </a:rPr>
              </a:br>
              <a:r>
                <a:rPr lang="en-GB" altLang="es-MX" sz="3200" i="0">
                  <a:solidFill>
                    <a:srgbClr val="000000"/>
                  </a:solidFill>
                  <a:latin typeface="Arial" panose="020B0604020202020204" pitchFamily="34" charset="0"/>
                </a:rPr>
                <a:t>(2) Cartas históricas </a:t>
              </a:r>
              <a:br>
                <a:rPr lang="en-GB" altLang="es-MX" sz="3200" i="0">
                  <a:solidFill>
                    <a:srgbClr val="000000"/>
                  </a:solidFill>
                  <a:latin typeface="Arial" panose="020B0604020202020204" pitchFamily="34" charset="0"/>
                </a:rPr>
              </a:br>
              <a:r>
                <a:rPr lang="en-GB" altLang="es-MX" sz="3200" i="0">
                  <a:solidFill>
                    <a:srgbClr val="000000"/>
                  </a:solidFill>
                  <a:latin typeface="Arial" panose="020B0604020202020204" pitchFamily="34" charset="0"/>
                </a:rPr>
                <a:t>(3) </a:t>
              </a:r>
              <a:r>
                <a:rPr lang="en-GB" altLang="es-MX" sz="3200">
                  <a:solidFill>
                    <a:srgbClr val="000000"/>
                  </a:solidFill>
                  <a:latin typeface="Arial" panose="020B0604020202020204" pitchFamily="34" charset="0"/>
                </a:rPr>
                <a:t>Acts of Parliament</a:t>
              </a:r>
              <a:r>
                <a:rPr lang="en-GB" altLang="es-MX" sz="3200" i="0">
                  <a:solidFill>
                    <a:srgbClr val="000000"/>
                  </a:solidFill>
                  <a:latin typeface="Arial" panose="020B0604020202020204" pitchFamily="34" charset="0"/>
                </a:rPr>
                <a:t> </a:t>
              </a:r>
              <a:br>
                <a:rPr lang="en-GB" altLang="es-MX" sz="3200" i="0">
                  <a:solidFill>
                    <a:srgbClr val="000000"/>
                  </a:solidFill>
                  <a:latin typeface="Arial" panose="020B0604020202020204" pitchFamily="34" charset="0"/>
                </a:rPr>
              </a:br>
              <a:r>
                <a:rPr lang="en-GB" altLang="es-MX" sz="3200" i="0">
                  <a:solidFill>
                    <a:srgbClr val="000000"/>
                  </a:solidFill>
                  <a:latin typeface="Arial" panose="020B0604020202020204" pitchFamily="34" charset="0"/>
                </a:rPr>
                <a:t>(4) Tradición, normas   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706" name="Picture 2" descr="C:\Users\Eric\Desktop\QueenFlatTire.jpg">
            <a:extLst>
              <a:ext uri="{FF2B5EF4-FFF2-40B4-BE49-F238E27FC236}">
                <a16:creationId xmlns:a16="http://schemas.microsoft.com/office/drawing/2014/main" id="{C0698EC2-0522-4823-9437-540A0F2903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625" y="444500"/>
            <a:ext cx="7775575" cy="596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730" name="1 Imagen">
            <a:extLst>
              <a:ext uri="{FF2B5EF4-FFF2-40B4-BE49-F238E27FC236}">
                <a16:creationId xmlns:a16="http://schemas.microsoft.com/office/drawing/2014/main" id="{6FCA9DCF-335F-48A4-942E-D81A79AB34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0" y="88900"/>
            <a:ext cx="7239000" cy="5211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 Box 1">
            <a:extLst>
              <a:ext uri="{FF2B5EF4-FFF2-40B4-BE49-F238E27FC236}">
                <a16:creationId xmlns:a16="http://schemas.microsoft.com/office/drawing/2014/main" id="{00F75108-3764-480D-95CD-19345790D6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2588" y="5434013"/>
            <a:ext cx="8366125" cy="833437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i="0">
                <a:solidFill>
                  <a:srgbClr val="000000"/>
                </a:solidFill>
                <a:latin typeface="Arial" charset="0"/>
              </a:rPr>
              <a:t>William Turner</a:t>
            </a:r>
            <a:r>
              <a:rPr lang="en-GB">
                <a:solidFill>
                  <a:srgbClr val="000000"/>
                </a:solidFill>
                <a:latin typeface="Arial" charset="0"/>
              </a:rPr>
              <a:t> The Burning of the Houses of Parliament</a:t>
            </a:r>
            <a:r>
              <a:rPr lang="en-GB" i="0">
                <a:solidFill>
                  <a:srgbClr val="000000"/>
                </a:solidFill>
                <a:latin typeface="Arial" charset="0"/>
              </a:rPr>
              <a:t> (1824)</a:t>
            </a: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096EF6D0-297F-4F74-8CD3-A3609856DD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 lIns="91440" tIns="45720" rIns="91440" bIns="45720" anchor="t"/>
          <a:lstStyle/>
          <a:p>
            <a:r>
              <a:rPr lang="en-US">
                <a:latin typeface="Arial"/>
              </a:rPr>
              <a:t>Banksy</a:t>
            </a:r>
          </a:p>
        </p:txBody>
      </p:sp>
      <p:pic>
        <p:nvPicPr>
          <p:cNvPr id="2" name="Imagen 2" descr="Imagen que contiene edificio, persona, gente, tabla&#10;&#10;Descripción generada automáticamente">
            <a:extLst>
              <a:ext uri="{FF2B5EF4-FFF2-40B4-BE49-F238E27FC236}">
                <a16:creationId xmlns:a16="http://schemas.microsoft.com/office/drawing/2014/main" id="{91910655-4488-47C4-98AC-5CDF80D56D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817" b="1759"/>
          <a:stretch/>
        </p:blipFill>
        <p:spPr>
          <a:xfrm>
            <a:off x="457200" y="1600200"/>
            <a:ext cx="8229600" cy="452596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7069551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1">
            <a:extLst>
              <a:ext uri="{FF2B5EF4-FFF2-40B4-BE49-F238E27FC236}">
                <a16:creationId xmlns:a16="http://schemas.microsoft.com/office/drawing/2014/main" id="{C49541B4-2262-40A1-B27A-A5B62EB9FC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222250"/>
            <a:ext cx="8680450" cy="587375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 anchor="t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Campaña</a:t>
            </a:r>
            <a:r>
              <a:rPr lang="en-GB" sz="32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por</a:t>
            </a:r>
            <a:r>
              <a:rPr lang="en-GB" sz="32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liderazgo</a:t>
            </a:r>
            <a:r>
              <a:rPr lang="en-GB" sz="3200" i="0" dirty="0">
                <a:solidFill>
                  <a:srgbClr val="000000"/>
                </a:solidFill>
                <a:latin typeface="Arial"/>
                <a:cs typeface="Lucida Sans Unicode"/>
              </a:rPr>
              <a:t> 2022</a:t>
            </a:r>
            <a:endParaRPr lang="es-ES" dirty="0"/>
          </a:p>
        </p:txBody>
      </p:sp>
      <p:sp>
        <p:nvSpPr>
          <p:cNvPr id="5" name="Text Box 2">
            <a:extLst>
              <a:ext uri="{FF2B5EF4-FFF2-40B4-BE49-F238E27FC236}">
                <a16:creationId xmlns:a16="http://schemas.microsoft.com/office/drawing/2014/main" id="{65DD531E-056E-4015-B1E3-C117952B72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6947" y="1555615"/>
            <a:ext cx="7620000" cy="1818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- 47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años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, MP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desde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2010</a:t>
            </a:r>
            <a:br>
              <a:rPr lang="en-GB" altLang="es-MX" sz="2800" i="0" dirty="0">
                <a:latin typeface="Arial"/>
              </a:rPr>
            </a:b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- Ex-</a:t>
            </a:r>
            <a:r>
              <a:rPr lang="en-GB" altLang="es-MX" sz="2800" dirty="0">
                <a:solidFill>
                  <a:srgbClr val="000000"/>
                </a:solidFill>
                <a:latin typeface="Arial"/>
                <a:cs typeface="Lucida Sans Unicode"/>
              </a:rPr>
              <a:t>Foreign Minister</a:t>
            </a:r>
            <a:br>
              <a:rPr lang="en-GB" altLang="es-MX" sz="2800" i="0" dirty="0">
                <a:latin typeface="Arial"/>
              </a:rPr>
            </a:b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- Brexit: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hizo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campaña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pro-</a:t>
            </a:r>
            <a:r>
              <a:rPr lang="en-GB" altLang="es-MX" sz="2800" dirty="0">
                <a:solidFill>
                  <a:srgbClr val="000000"/>
                </a:solidFill>
                <a:latin typeface="Arial"/>
                <a:cs typeface="Lucida Sans Unicode"/>
              </a:rPr>
              <a:t>stay</a:t>
            </a:r>
            <a:br>
              <a:rPr lang="en-GB" altLang="es-MX" sz="2800" i="0" dirty="0">
                <a:latin typeface="Arial"/>
              </a:rPr>
            </a:br>
            <a:r>
              <a:rPr lang="en-GB" altLang="es-MX" sz="2800" dirty="0">
                <a:solidFill>
                  <a:srgbClr val="000000"/>
                </a:solidFill>
                <a:latin typeface="Arial"/>
                <a:cs typeface="Lucida Sans Unicode"/>
              </a:rPr>
              <a:t>- 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Favorita</a:t>
            </a:r>
            <a:endParaRPr lang="es-ES" dirty="0"/>
          </a:p>
        </p:txBody>
      </p:sp>
      <p:sp>
        <p:nvSpPr>
          <p:cNvPr id="7" name="Text Box 2">
            <a:extLst>
              <a:ext uri="{FF2B5EF4-FFF2-40B4-BE49-F238E27FC236}">
                <a16:creationId xmlns:a16="http://schemas.microsoft.com/office/drawing/2014/main" id="{3AA9C756-A677-4FBC-AEBA-22D09EFC24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7627" y="1025506"/>
            <a:ext cx="2611205" cy="5254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b="1" i="0" dirty="0">
                <a:solidFill>
                  <a:srgbClr val="000000"/>
                </a:solidFill>
                <a:latin typeface="Arial"/>
                <a:cs typeface="Lucida Sans Unicode"/>
              </a:rPr>
              <a:t>Liz Truss</a:t>
            </a:r>
            <a:endParaRPr lang="en-GB" altLang="es-MX" sz="2800" b="1" i="0" dirty="0">
              <a:solidFill>
                <a:srgbClr val="000000"/>
              </a:solidFill>
              <a:latin typeface="Arial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Entrada de lápiz 1">
                <a:extLst>
                  <a:ext uri="{FF2B5EF4-FFF2-40B4-BE49-F238E27FC236}">
                    <a16:creationId xmlns:a16="http://schemas.microsoft.com/office/drawing/2014/main" id="{73814F25-343D-4571-98E3-2616B6E54602}"/>
                  </a:ext>
                </a:extLst>
              </p14:cNvPr>
              <p14:cNvContentPartPr/>
              <p14:nvPr/>
            </p14:nvContentPartPr>
            <p14:xfrm>
              <a:off x="843116" y="2470355"/>
              <a:ext cx="9524" cy="9524"/>
            </p14:xfrm>
          </p:contentPart>
        </mc:Choice>
        <mc:Fallback xmlns="">
          <p:pic>
            <p:nvPicPr>
              <p:cNvPr id="2" name="Entrada de lápiz 1">
                <a:extLst>
                  <a:ext uri="{FF2B5EF4-FFF2-40B4-BE49-F238E27FC236}">
                    <a16:creationId xmlns:a16="http://schemas.microsoft.com/office/drawing/2014/main" id="{73814F25-343D-4571-98E3-2616B6E5460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66916" y="1994155"/>
                <a:ext cx="952400" cy="95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Entrada de lápiz 3">
                <a:extLst>
                  <a:ext uri="{FF2B5EF4-FFF2-40B4-BE49-F238E27FC236}">
                    <a16:creationId xmlns:a16="http://schemas.microsoft.com/office/drawing/2014/main" id="{AA5C45E2-5451-4C3E-8814-2F328ECB7F89}"/>
                  </a:ext>
                </a:extLst>
              </p14:cNvPr>
              <p14:cNvContentPartPr/>
              <p14:nvPr/>
            </p14:nvContentPartPr>
            <p14:xfrm>
              <a:off x="1059426" y="2558845"/>
              <a:ext cx="9524" cy="9524"/>
            </p14:xfrm>
          </p:contentPart>
        </mc:Choice>
        <mc:Fallback xmlns="">
          <p:pic>
            <p:nvPicPr>
              <p:cNvPr id="4" name="Entrada de lápiz 3">
                <a:extLst>
                  <a:ext uri="{FF2B5EF4-FFF2-40B4-BE49-F238E27FC236}">
                    <a16:creationId xmlns:a16="http://schemas.microsoft.com/office/drawing/2014/main" id="{AA5C45E2-5451-4C3E-8814-2F328ECB7F8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83226" y="2082645"/>
                <a:ext cx="952400" cy="95240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Text Box 2">
            <a:extLst>
              <a:ext uri="{FF2B5EF4-FFF2-40B4-BE49-F238E27FC236}">
                <a16:creationId xmlns:a16="http://schemas.microsoft.com/office/drawing/2014/main" id="{27EA6CFF-5F1A-F071-449F-46999773FD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6946" y="4221541"/>
            <a:ext cx="8070760" cy="224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- 42 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años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, MP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desde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2015</a:t>
            </a:r>
            <a:br>
              <a:rPr lang="en-GB" altLang="es-MX" sz="2800" i="0" dirty="0">
                <a:latin typeface="Arial"/>
              </a:rPr>
            </a:b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-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Tecnócrata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, ex-</a:t>
            </a:r>
            <a:r>
              <a:rPr lang="en-GB" altLang="es-MX" sz="2800" dirty="0">
                <a:solidFill>
                  <a:srgbClr val="000000"/>
                </a:solidFill>
                <a:latin typeface="Arial"/>
                <a:cs typeface="Lucida Sans Unicode"/>
              </a:rPr>
              <a:t>Chancellor of </a:t>
            </a:r>
            <a:br>
              <a:rPr lang="en-GB" altLang="es-MX" sz="2800" dirty="0">
                <a:solidFill>
                  <a:srgbClr val="000000"/>
                </a:solidFill>
                <a:latin typeface="Arial"/>
                <a:cs typeface="Lucida Sans Unicode"/>
              </a:rPr>
            </a:br>
            <a:r>
              <a:rPr lang="en-GB" altLang="es-MX" sz="2800" dirty="0">
                <a:solidFill>
                  <a:srgbClr val="000000"/>
                </a:solidFill>
                <a:latin typeface="Arial"/>
                <a:cs typeface="Lucida Sans Unicode"/>
              </a:rPr>
              <a:t>   the Exchequer</a:t>
            </a:r>
            <a:br>
              <a:rPr lang="en-GB" altLang="es-MX" sz="2800" i="0" dirty="0">
                <a:latin typeface="Arial"/>
              </a:rPr>
            </a:b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- Brexit: hizo campaña pro-</a:t>
            </a:r>
            <a:r>
              <a:rPr lang="en-GB" altLang="es-MX" sz="2800" dirty="0">
                <a:solidFill>
                  <a:srgbClr val="000000"/>
                </a:solidFill>
                <a:latin typeface="Arial"/>
                <a:cs typeface="Lucida Sans Unicode"/>
              </a:rPr>
              <a:t>leave</a:t>
            </a:r>
            <a:br>
              <a:rPr lang="en-GB" altLang="es-MX" sz="2800" i="0" dirty="0">
                <a:latin typeface="Arial"/>
              </a:rPr>
            </a:br>
            <a:r>
              <a:rPr lang="en-GB" altLang="es-MX" sz="2800" dirty="0">
                <a:solidFill>
                  <a:srgbClr val="000000"/>
                </a:solidFill>
                <a:latin typeface="Arial"/>
                <a:cs typeface="Lucida Sans Unicode"/>
              </a:rPr>
              <a:t>- 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Pivotal para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renuncia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de Boris</a:t>
            </a:r>
            <a:endParaRPr lang="en-GB" altLang="es-MX" sz="2800" i="0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Text Box 2">
            <a:extLst>
              <a:ext uri="{FF2B5EF4-FFF2-40B4-BE49-F238E27FC236}">
                <a16:creationId xmlns:a16="http://schemas.microsoft.com/office/drawing/2014/main" id="{B098C0E7-4F73-B5D6-3FA5-168A03E630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8359" y="3624892"/>
            <a:ext cx="2611205" cy="5254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b="1" i="0" dirty="0">
                <a:solidFill>
                  <a:srgbClr val="000000"/>
                </a:solidFill>
                <a:latin typeface="Arial"/>
                <a:cs typeface="Lucida Sans Unicode"/>
              </a:rPr>
              <a:t>Rishi Sunak</a:t>
            </a:r>
            <a:endParaRPr lang="en-GB" altLang="es-MX" sz="2800" b="1" i="0" dirty="0">
              <a:solidFill>
                <a:srgbClr val="000000"/>
              </a:solidFill>
              <a:latin typeface="Arial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0" name="Entrada de lápiz 9">
                <a:extLst>
                  <a:ext uri="{FF2B5EF4-FFF2-40B4-BE49-F238E27FC236}">
                    <a16:creationId xmlns:a16="http://schemas.microsoft.com/office/drawing/2014/main" id="{E6AA3B62-D307-723F-A1B3-FD8ECD637D6A}"/>
                  </a:ext>
                </a:extLst>
              </p14:cNvPr>
              <p14:cNvContentPartPr/>
              <p14:nvPr/>
            </p14:nvContentPartPr>
            <p14:xfrm>
              <a:off x="843115" y="5052568"/>
              <a:ext cx="9524" cy="9524"/>
            </p14:xfrm>
          </p:contentPart>
        </mc:Choice>
        <mc:Fallback xmlns="">
          <p:pic>
            <p:nvPicPr>
              <p:cNvPr id="10" name="Entrada de lápiz 9">
                <a:extLst>
                  <a:ext uri="{FF2B5EF4-FFF2-40B4-BE49-F238E27FC236}">
                    <a16:creationId xmlns:a16="http://schemas.microsoft.com/office/drawing/2014/main" id="{E6AA3B62-D307-723F-A1B3-FD8ECD637D6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66915" y="4576368"/>
                <a:ext cx="952400" cy="95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" name="Entrada de lápiz 10">
                <a:extLst>
                  <a:ext uri="{FF2B5EF4-FFF2-40B4-BE49-F238E27FC236}">
                    <a16:creationId xmlns:a16="http://schemas.microsoft.com/office/drawing/2014/main" id="{F15BC2BB-38AE-41C7-62CA-CE00639A8263}"/>
                  </a:ext>
                </a:extLst>
              </p14:cNvPr>
              <p14:cNvContentPartPr/>
              <p14:nvPr/>
            </p14:nvContentPartPr>
            <p14:xfrm>
              <a:off x="1059425" y="5134619"/>
              <a:ext cx="9524" cy="9524"/>
            </p14:xfrm>
          </p:contentPart>
        </mc:Choice>
        <mc:Fallback xmlns="">
          <p:pic>
            <p:nvPicPr>
              <p:cNvPr id="11" name="Entrada de lápiz 10">
                <a:extLst>
                  <a:ext uri="{FF2B5EF4-FFF2-40B4-BE49-F238E27FC236}">
                    <a16:creationId xmlns:a16="http://schemas.microsoft.com/office/drawing/2014/main" id="{F15BC2BB-38AE-41C7-62CA-CE00639A826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83225" y="4658419"/>
                <a:ext cx="952400" cy="952400"/>
              </a:xfrm>
              <a:prstGeom prst="rect">
                <a:avLst/>
              </a:prstGeom>
            </p:spPr>
          </p:pic>
        </mc:Fallback>
      </mc:AlternateContent>
      <p:pic>
        <p:nvPicPr>
          <p:cNvPr id="12" name="Imagen 12" descr="Una pareja sonriendo&#10;&#10;Descripción generada automáticamente">
            <a:extLst>
              <a:ext uri="{FF2B5EF4-FFF2-40B4-BE49-F238E27FC236}">
                <a16:creationId xmlns:a16="http://schemas.microsoft.com/office/drawing/2014/main" id="{96339DD1-FD20-5CDC-3C33-59E2D155E1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88676" y="4261909"/>
            <a:ext cx="2743200" cy="2107692"/>
          </a:xfrm>
          <a:prstGeom prst="rect">
            <a:avLst/>
          </a:prstGeom>
        </p:spPr>
      </p:pic>
      <p:pic>
        <p:nvPicPr>
          <p:cNvPr id="13" name="Imagen 14">
            <a:extLst>
              <a:ext uri="{FF2B5EF4-FFF2-40B4-BE49-F238E27FC236}">
                <a16:creationId xmlns:a16="http://schemas.microsoft.com/office/drawing/2014/main" id="{A3C96D13-F855-D12E-A169-B43A064972C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52693" y="1113657"/>
            <a:ext cx="2131454" cy="3027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598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utoUpdateAnimBg="0"/>
      <p:bldP spid="9" grpId="0" autoUpdateAnimBg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Text Box 1">
            <a:extLst>
              <a:ext uri="{FF2B5EF4-FFF2-40B4-BE49-F238E27FC236}">
                <a16:creationId xmlns:a16="http://schemas.microsoft.com/office/drawing/2014/main" id="{A8FCEE2A-CCF6-4CF9-8870-62930BF85B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7050" y="222250"/>
            <a:ext cx="8235950" cy="641350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25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600" i="0">
                <a:solidFill>
                  <a:srgbClr val="000000"/>
                </a:solidFill>
                <a:latin typeface="Arial" charset="0"/>
              </a:rPr>
              <a:t>Diez características mod. Westminster </a:t>
            </a:r>
          </a:p>
        </p:txBody>
      </p:sp>
      <p:sp>
        <p:nvSpPr>
          <p:cNvPr id="9218" name="Text Box 2">
            <a:extLst>
              <a:ext uri="{FF2B5EF4-FFF2-40B4-BE49-F238E27FC236}">
                <a16:creationId xmlns:a16="http://schemas.microsoft.com/office/drawing/2014/main" id="{F4DB134B-B1B4-4C20-8AD8-B717F92307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066800"/>
            <a:ext cx="80772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(</a:t>
            </a:r>
            <a:r>
              <a:rPr lang="en-GB" altLang="es-MX" sz="2800" b="1" i="0">
                <a:solidFill>
                  <a:srgbClr val="0099CC"/>
                </a:solidFill>
                <a:latin typeface="Arial" panose="020B0604020202020204" pitchFamily="34" charset="0"/>
              </a:rPr>
              <a:t>1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) Un partido concentra el poder, mayoría</a:t>
            </a:r>
          </a:p>
        </p:txBody>
      </p:sp>
      <p:sp>
        <p:nvSpPr>
          <p:cNvPr id="9219" name="Text Box 3">
            <a:extLst>
              <a:ext uri="{FF2B5EF4-FFF2-40B4-BE49-F238E27FC236}">
                <a16:creationId xmlns:a16="http://schemas.microsoft.com/office/drawing/2014/main" id="{1E76E780-6407-41EE-9146-2FA180AA6D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482725"/>
            <a:ext cx="76200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(</a:t>
            </a:r>
            <a:r>
              <a:rPr lang="en-GB" altLang="es-MX" sz="2800" b="1" i="0">
                <a:solidFill>
                  <a:srgbClr val="FF3300"/>
                </a:solidFill>
                <a:latin typeface="Arial" panose="020B0604020202020204" pitchFamily="34" charset="0"/>
              </a:rPr>
              <a:t>2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) Fusión de poderes en el gabinete</a:t>
            </a:r>
          </a:p>
        </p:txBody>
      </p:sp>
      <p:sp>
        <p:nvSpPr>
          <p:cNvPr id="9220" name="Text Box 4">
            <a:extLst>
              <a:ext uri="{FF2B5EF4-FFF2-40B4-BE49-F238E27FC236}">
                <a16:creationId xmlns:a16="http://schemas.microsoft.com/office/drawing/2014/main" id="{183B3153-27CB-4AB6-BC18-CBE5C460A5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909763"/>
            <a:ext cx="76200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(</a:t>
            </a:r>
            <a:r>
              <a:rPr lang="en-GB" altLang="es-MX" sz="2800" b="1" i="0">
                <a:solidFill>
                  <a:srgbClr val="990000"/>
                </a:solidFill>
                <a:latin typeface="Arial" panose="020B0604020202020204" pitchFamily="34" charset="0"/>
              </a:rPr>
              <a:t>3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) Bicameralismo asimétrico</a:t>
            </a:r>
          </a:p>
        </p:txBody>
      </p:sp>
      <p:sp>
        <p:nvSpPr>
          <p:cNvPr id="9221" name="Text Box 5">
            <a:extLst>
              <a:ext uri="{FF2B5EF4-FFF2-40B4-BE49-F238E27FC236}">
                <a16:creationId xmlns:a16="http://schemas.microsoft.com/office/drawing/2014/main" id="{BBD86C94-3B4B-41CE-BBCF-B12EC4946F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2335213"/>
            <a:ext cx="76200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(</a:t>
            </a:r>
            <a:r>
              <a:rPr lang="en-GB" altLang="es-MX" sz="2800" b="1" i="0">
                <a:solidFill>
                  <a:srgbClr val="3333CC"/>
                </a:solidFill>
                <a:latin typeface="Arial" panose="020B0604020202020204" pitchFamily="34" charset="0"/>
              </a:rPr>
              <a:t>4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) Sistema bipartidista</a:t>
            </a:r>
          </a:p>
        </p:txBody>
      </p:sp>
      <p:sp>
        <p:nvSpPr>
          <p:cNvPr id="9222" name="Text Box 6">
            <a:extLst>
              <a:ext uri="{FF2B5EF4-FFF2-40B4-BE49-F238E27FC236}">
                <a16:creationId xmlns:a16="http://schemas.microsoft.com/office/drawing/2014/main" id="{C69229BF-ED6E-4AF3-8878-DC78C201A0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2792413"/>
            <a:ext cx="76200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(</a:t>
            </a:r>
            <a:r>
              <a:rPr lang="en-GB" altLang="es-MX" sz="2800" b="1" i="0">
                <a:solidFill>
                  <a:srgbClr val="00CC99"/>
                </a:solidFill>
                <a:latin typeface="Arial" panose="020B0604020202020204" pitchFamily="34" charset="0"/>
              </a:rPr>
              <a:t>5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) Pluralismo de intereses (no corporativo)</a:t>
            </a:r>
          </a:p>
        </p:txBody>
      </p:sp>
      <p:sp>
        <p:nvSpPr>
          <p:cNvPr id="9223" name="Text Box 7">
            <a:extLst>
              <a:ext uri="{FF2B5EF4-FFF2-40B4-BE49-F238E27FC236}">
                <a16:creationId xmlns:a16="http://schemas.microsoft.com/office/drawing/2014/main" id="{EC327EF7-4E3B-48E9-886C-25E948575E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3249613"/>
            <a:ext cx="76200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(</a:t>
            </a:r>
            <a:r>
              <a:rPr lang="en-GB" altLang="es-MX" sz="2800" b="1" i="0">
                <a:solidFill>
                  <a:srgbClr val="66FF99"/>
                </a:solidFill>
                <a:latin typeface="Arial" panose="020B0604020202020204" pitchFamily="34" charset="0"/>
              </a:rPr>
              <a:t>6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) Sistema electoral de pluralidad</a:t>
            </a:r>
          </a:p>
        </p:txBody>
      </p:sp>
      <p:sp>
        <p:nvSpPr>
          <p:cNvPr id="9224" name="Text Box 8">
            <a:extLst>
              <a:ext uri="{FF2B5EF4-FFF2-40B4-BE49-F238E27FC236}">
                <a16:creationId xmlns:a16="http://schemas.microsoft.com/office/drawing/2014/main" id="{70E8B5EB-BA9C-4BE0-B3BD-1E9E8AC3BC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3659188"/>
            <a:ext cx="76200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(</a:t>
            </a:r>
            <a:r>
              <a:rPr lang="en-GB" altLang="es-MX" sz="2800" b="1" i="0">
                <a:solidFill>
                  <a:srgbClr val="FFCC66"/>
                </a:solidFill>
                <a:latin typeface="Arial" panose="020B0604020202020204" pitchFamily="34" charset="0"/>
              </a:rPr>
              <a:t>7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) Gobierno unitario</a:t>
            </a:r>
          </a:p>
        </p:txBody>
      </p:sp>
      <p:sp>
        <p:nvSpPr>
          <p:cNvPr id="9225" name="Text Box 9">
            <a:extLst>
              <a:ext uri="{FF2B5EF4-FFF2-40B4-BE49-F238E27FC236}">
                <a16:creationId xmlns:a16="http://schemas.microsoft.com/office/drawing/2014/main" id="{724620C6-C83C-4560-BBA3-B969BF7B3E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4087813"/>
            <a:ext cx="76200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(</a:t>
            </a:r>
            <a:r>
              <a:rPr lang="en-GB" altLang="es-MX" sz="2800" b="1" i="0">
                <a:solidFill>
                  <a:srgbClr val="000000"/>
                </a:solidFill>
                <a:latin typeface="Arial" panose="020B0604020202020204" pitchFamily="34" charset="0"/>
              </a:rPr>
              <a:t>8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) Constitución no escrita, soberanía parlam.</a:t>
            </a:r>
          </a:p>
        </p:txBody>
      </p:sp>
      <p:sp>
        <p:nvSpPr>
          <p:cNvPr id="9226" name="Text Box 10">
            <a:extLst>
              <a:ext uri="{FF2B5EF4-FFF2-40B4-BE49-F238E27FC236}">
                <a16:creationId xmlns:a16="http://schemas.microsoft.com/office/drawing/2014/main" id="{C7A043FF-EE05-4F1F-ACB8-833F371B96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4513263"/>
            <a:ext cx="76200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(</a:t>
            </a:r>
            <a:r>
              <a:rPr lang="en-GB" altLang="es-MX" sz="2800" b="1" i="0">
                <a:solidFill>
                  <a:srgbClr val="808080"/>
                </a:solidFill>
                <a:latin typeface="Arial" panose="020B0604020202020204" pitchFamily="34" charset="0"/>
              </a:rPr>
              <a:t>9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) Ausencia de revisión judicial</a:t>
            </a:r>
          </a:p>
        </p:txBody>
      </p:sp>
      <p:sp>
        <p:nvSpPr>
          <p:cNvPr id="9227" name="Text Box 11">
            <a:extLst>
              <a:ext uri="{FF2B5EF4-FFF2-40B4-BE49-F238E27FC236}">
                <a16:creationId xmlns:a16="http://schemas.microsoft.com/office/drawing/2014/main" id="{BC47BE6C-382F-4A69-9F28-693D92E055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6400" y="5791200"/>
            <a:ext cx="5486400" cy="519113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175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2800" i="0">
                <a:solidFill>
                  <a:srgbClr val="000000"/>
                </a:solidFill>
                <a:latin typeface="Arial" charset="0"/>
              </a:rPr>
              <a:t>Tipo ideal vs. régimen existente</a:t>
            </a:r>
          </a:p>
        </p:txBody>
      </p:sp>
      <p:sp>
        <p:nvSpPr>
          <p:cNvPr id="9229" name="Text Box 13">
            <a:extLst>
              <a:ext uri="{FF2B5EF4-FFF2-40B4-BE49-F238E27FC236}">
                <a16:creationId xmlns:a16="http://schemas.microsoft.com/office/drawing/2014/main" id="{3DC3634A-84B2-4C5C-88D0-462A15D516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4965700"/>
            <a:ext cx="76200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(</a:t>
            </a:r>
            <a:r>
              <a:rPr lang="en-GB" altLang="es-MX" sz="2800" b="1" i="0">
                <a:solidFill>
                  <a:srgbClr val="003300"/>
                </a:solidFill>
                <a:latin typeface="Arial" panose="020B0604020202020204" pitchFamily="34" charset="0"/>
              </a:rPr>
              <a:t>10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) Ejecutivo controla el banco central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18" grpId="0" autoUpdateAnimBg="0"/>
      <p:bldP spid="9219" grpId="0" autoUpdateAnimBg="0"/>
      <p:bldP spid="9220" grpId="0" autoUpdateAnimBg="0"/>
      <p:bldP spid="9221" grpId="0" autoUpdateAnimBg="0"/>
      <p:bldP spid="9222" grpId="0" autoUpdateAnimBg="0"/>
      <p:bldP spid="9223" grpId="0" autoUpdateAnimBg="0"/>
      <p:bldP spid="9224" grpId="0" autoUpdateAnimBg="0"/>
      <p:bldP spid="9225" grpId="0" autoUpdateAnimBg="0"/>
      <p:bldP spid="9226" grpId="0" autoUpdateAnimBg="0"/>
      <p:bldP spid="9227" grpId="0" animBg="1" autoUpdateAnimBg="0"/>
      <p:bldP spid="9229" grpId="0" autoUpdateAnimBg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1">
            <a:extLst>
              <a:ext uri="{FF2B5EF4-FFF2-40B4-BE49-F238E27FC236}">
                <a16:creationId xmlns:a16="http://schemas.microsoft.com/office/drawing/2014/main" id="{C49541B4-2262-40A1-B27A-A5B62EB9FC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222250"/>
            <a:ext cx="8680450" cy="587375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 anchor="t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 dirty="0">
                <a:solidFill>
                  <a:srgbClr val="000000"/>
                </a:solidFill>
                <a:latin typeface="Arial"/>
                <a:cs typeface="Lucida Sans Unicode"/>
              </a:rPr>
              <a:t>"</a:t>
            </a:r>
            <a:r>
              <a:rPr lang="en-GB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Presidencialización</a:t>
            </a:r>
            <a:r>
              <a:rPr lang="en-GB" sz="3200" i="0" dirty="0">
                <a:solidFill>
                  <a:srgbClr val="000000"/>
                </a:solidFill>
                <a:latin typeface="Arial"/>
                <a:cs typeface="Lucida Sans Unicode"/>
              </a:rPr>
              <a:t>" del UK</a:t>
            </a:r>
            <a:endParaRPr lang="en-GB" sz="3200" i="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5" name="Text Box 2">
            <a:extLst>
              <a:ext uri="{FF2B5EF4-FFF2-40B4-BE49-F238E27FC236}">
                <a16:creationId xmlns:a16="http://schemas.microsoft.com/office/drawing/2014/main" id="{65DD531E-056E-4015-B1E3-C117952B72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388190"/>
            <a:ext cx="7620000" cy="38032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- 130mil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afiliados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votarán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por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su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b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</a:b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   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líder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 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el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 5sep2022</a:t>
            </a:r>
          </a:p>
          <a:p>
            <a:pPr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-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Campaña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, debates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desde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julio</a:t>
            </a:r>
            <a:endParaRPr lang="en-GB" altLang="es-MX" sz="2800" i="0" dirty="0">
              <a:solidFill>
                <a:srgbClr val="000000"/>
              </a:solidFill>
              <a:latin typeface="Arial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-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Paradoja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: a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quien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realmente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necesitará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b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</a:b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 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el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PM es a sus </a:t>
            </a:r>
            <a:r>
              <a:rPr lang="en-GB" altLang="es-MX" sz="2800" dirty="0">
                <a:solidFill>
                  <a:srgbClr val="000000"/>
                </a:solidFill>
                <a:latin typeface="Arial"/>
                <a:cs typeface="Lucida Sans Unicode"/>
              </a:rPr>
              <a:t>backbenchers</a:t>
            </a:r>
            <a:endParaRPr lang="en-GB" altLang="es-MX" sz="2800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-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Contraste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con un 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presidente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, que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sí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requiere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br>
              <a:rPr lang="en-US" dirty="0"/>
            </a:b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 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mayorías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populares</a:t>
            </a:r>
            <a:endParaRPr lang="en-GB" altLang="es-MX" sz="2800" i="0" dirty="0">
              <a:solidFill>
                <a:srgbClr val="000000"/>
              </a:solidFill>
              <a:latin typeface="Arial"/>
              <a:cs typeface="Lucida Sans Unicode"/>
            </a:endParaRPr>
          </a:p>
        </p:txBody>
      </p:sp>
      <p:sp>
        <p:nvSpPr>
          <p:cNvPr id="14" name="Text Box 2">
            <a:extLst>
              <a:ext uri="{FF2B5EF4-FFF2-40B4-BE49-F238E27FC236}">
                <a16:creationId xmlns:a16="http://schemas.microsoft.com/office/drawing/2014/main" id="{EA4BFD9B-AE51-4912-B540-CFAC113C0E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1633" y="5619908"/>
            <a:ext cx="7620000" cy="5038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/>
            <a:r>
              <a:rPr lang="en-GB" sz="2800" i="0" dirty="0" err="1">
                <a:solidFill>
                  <a:srgbClr val="000000"/>
                </a:solidFill>
                <a:latin typeface="Arial"/>
                <a:cs typeface="Arial"/>
              </a:rPr>
              <a:t>Tensión</a:t>
            </a:r>
            <a:r>
              <a:rPr lang="en-GB" sz="2800" i="0" dirty="0">
                <a:solidFill>
                  <a:srgbClr val="000000"/>
                </a:solidFill>
                <a:latin typeface="Arial"/>
                <a:cs typeface="Arial"/>
              </a:rPr>
              <a:t> con las </a:t>
            </a:r>
            <a:r>
              <a:rPr lang="en-GB" sz="2800" i="0" dirty="0" err="1">
                <a:solidFill>
                  <a:srgbClr val="000000"/>
                </a:solidFill>
                <a:latin typeface="Arial"/>
                <a:cs typeface="Arial"/>
              </a:rPr>
              <a:t>instituciones</a:t>
            </a:r>
            <a:r>
              <a:rPr lang="en-GB" sz="2800" i="0" dirty="0">
                <a:solidFill>
                  <a:srgbClr val="000000"/>
                </a:solidFill>
                <a:latin typeface="Arial"/>
                <a:cs typeface="Arial"/>
              </a:rPr>
              <a:t> </a:t>
            </a:r>
            <a:r>
              <a:rPr lang="en-GB" sz="2800" i="0" dirty="0" err="1">
                <a:solidFill>
                  <a:srgbClr val="000000"/>
                </a:solidFill>
                <a:latin typeface="Arial"/>
                <a:cs typeface="Arial"/>
              </a:rPr>
              <a:t>parlamentarias</a:t>
            </a:r>
            <a:endParaRPr lang="en-GB" sz="2800" i="0" dirty="0" err="1">
              <a:latin typeface="Times New Roman"/>
              <a:cs typeface="Times New Roman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Entrada de lápiz 1">
                <a:extLst>
                  <a:ext uri="{FF2B5EF4-FFF2-40B4-BE49-F238E27FC236}">
                    <a16:creationId xmlns:a16="http://schemas.microsoft.com/office/drawing/2014/main" id="{73814F25-343D-4571-98E3-2616B6E54602}"/>
                  </a:ext>
                </a:extLst>
              </p14:cNvPr>
              <p14:cNvContentPartPr/>
              <p14:nvPr/>
            </p14:nvContentPartPr>
            <p14:xfrm>
              <a:off x="843116" y="2470355"/>
              <a:ext cx="9524" cy="9524"/>
            </p14:xfrm>
          </p:contentPart>
        </mc:Choice>
        <mc:Fallback xmlns="">
          <p:pic>
            <p:nvPicPr>
              <p:cNvPr id="2" name="Entrada de lápiz 1">
                <a:extLst>
                  <a:ext uri="{FF2B5EF4-FFF2-40B4-BE49-F238E27FC236}">
                    <a16:creationId xmlns:a16="http://schemas.microsoft.com/office/drawing/2014/main" id="{73814F25-343D-4571-98E3-2616B6E5460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66916" y="1994155"/>
                <a:ext cx="952400" cy="95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Entrada de lápiz 3">
                <a:extLst>
                  <a:ext uri="{FF2B5EF4-FFF2-40B4-BE49-F238E27FC236}">
                    <a16:creationId xmlns:a16="http://schemas.microsoft.com/office/drawing/2014/main" id="{AA5C45E2-5451-4C3E-8814-2F328ECB7F89}"/>
                  </a:ext>
                </a:extLst>
              </p14:cNvPr>
              <p14:cNvContentPartPr/>
              <p14:nvPr/>
            </p14:nvContentPartPr>
            <p14:xfrm>
              <a:off x="1059426" y="2558845"/>
              <a:ext cx="9524" cy="9524"/>
            </p14:xfrm>
          </p:contentPart>
        </mc:Choice>
        <mc:Fallback xmlns="">
          <p:pic>
            <p:nvPicPr>
              <p:cNvPr id="4" name="Entrada de lápiz 3">
                <a:extLst>
                  <a:ext uri="{FF2B5EF4-FFF2-40B4-BE49-F238E27FC236}">
                    <a16:creationId xmlns:a16="http://schemas.microsoft.com/office/drawing/2014/main" id="{AA5C45E2-5451-4C3E-8814-2F328ECB7F8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83226" y="2082645"/>
                <a:ext cx="952400" cy="952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30785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ext Box 1">
            <a:extLst>
              <a:ext uri="{FF2B5EF4-FFF2-40B4-BE49-F238E27FC236}">
                <a16:creationId xmlns:a16="http://schemas.microsoft.com/office/drawing/2014/main" id="{24F0324C-A08E-41F8-93F7-4883FB1D33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7050" y="222250"/>
            <a:ext cx="8235950" cy="1079399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 anchor="t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/>
                <a:cs typeface="Lucida Sans Unicode"/>
              </a:rPr>
              <a:t>(1) </a:t>
            </a:r>
            <a:r>
              <a:rPr lang="en-GB" sz="3200" i="0" err="1">
                <a:solidFill>
                  <a:srgbClr val="000000"/>
                </a:solidFill>
                <a:latin typeface="Arial"/>
                <a:cs typeface="Lucida Sans Unicode"/>
              </a:rPr>
              <a:t>Concentración</a:t>
            </a:r>
            <a:r>
              <a:rPr lang="en-GB" sz="3200" i="0">
                <a:solidFill>
                  <a:srgbClr val="000000"/>
                </a:solidFill>
                <a:latin typeface="Arial"/>
                <a:cs typeface="Lucida Sans Unicode"/>
              </a:rPr>
              <a:t> del </a:t>
            </a:r>
            <a:r>
              <a:rPr lang="en-GB" sz="3200" i="0" err="1">
                <a:solidFill>
                  <a:srgbClr val="000000"/>
                </a:solidFill>
                <a:latin typeface="Arial"/>
                <a:cs typeface="Lucida Sans Unicode"/>
              </a:rPr>
              <a:t>poder</a:t>
            </a:r>
            <a:r>
              <a:rPr lang="en-GB" sz="3200" i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sz="3200" i="0" err="1">
                <a:solidFill>
                  <a:srgbClr val="000000"/>
                </a:solidFill>
                <a:latin typeface="Arial"/>
                <a:cs typeface="Lucida Sans Unicode"/>
              </a:rPr>
              <a:t>ejecutivo</a:t>
            </a:r>
            <a:r>
              <a:rPr lang="en-GB" sz="3200" i="0">
                <a:solidFill>
                  <a:srgbClr val="000000"/>
                </a:solidFill>
                <a:latin typeface="Arial"/>
                <a:cs typeface="Lucida Sans Unicode"/>
              </a:rPr>
              <a:t>:</a:t>
            </a:r>
            <a:br>
              <a:rPr lang="en-GB" sz="3200" i="0">
                <a:latin typeface="Arial" charset="0"/>
              </a:rPr>
            </a:br>
            <a:r>
              <a:rPr lang="en-GB" sz="3200" i="0">
                <a:solidFill>
                  <a:srgbClr val="000000"/>
                </a:solidFill>
                <a:latin typeface="Arial"/>
                <a:cs typeface="Lucida Sans Unicode"/>
              </a:rPr>
              <a:t>un solo </a:t>
            </a:r>
            <a:r>
              <a:rPr lang="en-GB" sz="3200" i="0" err="1">
                <a:solidFill>
                  <a:srgbClr val="000000"/>
                </a:solidFill>
                <a:latin typeface="Arial"/>
                <a:cs typeface="Lucida Sans Unicode"/>
              </a:rPr>
              <a:t>partido</a:t>
            </a:r>
            <a:r>
              <a:rPr lang="en-GB" sz="3200" i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sz="3200" i="0" err="1">
                <a:solidFill>
                  <a:srgbClr val="000000"/>
                </a:solidFill>
                <a:latin typeface="Arial"/>
                <a:cs typeface="Lucida Sans Unicode"/>
              </a:rPr>
              <a:t>controla</a:t>
            </a:r>
            <a:r>
              <a:rPr lang="en-GB" sz="3200" i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sz="3200" i="0" err="1">
                <a:solidFill>
                  <a:srgbClr val="000000"/>
                </a:solidFill>
                <a:latin typeface="Arial"/>
                <a:cs typeface="Lucida Sans Unicode"/>
              </a:rPr>
              <a:t>el</a:t>
            </a:r>
            <a:r>
              <a:rPr lang="en-GB" sz="3200" i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sz="3200" i="0" err="1">
                <a:solidFill>
                  <a:srgbClr val="000000"/>
                </a:solidFill>
                <a:latin typeface="Arial"/>
                <a:cs typeface="Lucida Sans Unicode"/>
              </a:rPr>
              <a:t>gabinete</a:t>
            </a:r>
            <a:endParaRPr lang="en-GB" sz="3200" i="0">
              <a:solidFill>
                <a:srgbClr val="000000"/>
              </a:solidFill>
              <a:latin typeface="Arial"/>
              <a:cs typeface="Lucida Sans Unicode"/>
            </a:endParaRPr>
          </a:p>
        </p:txBody>
      </p:sp>
      <p:sp>
        <p:nvSpPr>
          <p:cNvPr id="10242" name="Text Box 2">
            <a:extLst>
              <a:ext uri="{FF2B5EF4-FFF2-40B4-BE49-F238E27FC236}">
                <a16:creationId xmlns:a16="http://schemas.microsoft.com/office/drawing/2014/main" id="{E7142D36-FD4B-4719-B099-8AA49BBDCE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627188"/>
            <a:ext cx="8154111" cy="956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¿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Cómo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se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deciden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asuntos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públicos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en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una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democracia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parlamentaria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?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Secuencia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de eventos</a:t>
            </a:r>
          </a:p>
        </p:txBody>
      </p:sp>
      <p:sp>
        <p:nvSpPr>
          <p:cNvPr id="10243" name="Text Box 3">
            <a:extLst>
              <a:ext uri="{FF2B5EF4-FFF2-40B4-BE49-F238E27FC236}">
                <a16:creationId xmlns:a16="http://schemas.microsoft.com/office/drawing/2014/main" id="{C2A573CA-9473-4F58-8A6C-DD4493FE60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4736596"/>
            <a:ext cx="7620000" cy="1818063"/>
          </a:xfrm>
          <a:prstGeom prst="rect">
            <a:avLst/>
          </a:prstGeom>
          <a:solidFill>
            <a:srgbClr val="B2B2B2"/>
          </a:solidFill>
          <a:ln>
            <a:noFill/>
          </a:ln>
          <a:effectLst>
            <a:outerShdw dist="107933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Modelo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Westminster: </a:t>
            </a:r>
            <a:r>
              <a:rPr lang="en-GB" altLang="es-MX" sz="2800" b="1" i="0" dirty="0" err="1">
                <a:solidFill>
                  <a:srgbClr val="000000"/>
                </a:solidFill>
                <a:latin typeface="Arial"/>
                <a:cs typeface="Lucida Sans Unicode"/>
              </a:rPr>
              <a:t>todas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las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carteras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para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el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partido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que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obtiene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más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escaños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br>
              <a:rPr lang="en-GB" altLang="es-MX" sz="2800" i="0" dirty="0">
                <a:latin typeface="Arial" panose="020B0604020202020204" pitchFamily="34" charset="0"/>
              </a:rPr>
            </a:b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(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en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ocasiones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con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pluralidad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) </a:t>
            </a:r>
            <a:br>
              <a:rPr lang="en-GB" altLang="es-MX" sz="2800" i="0" dirty="0">
                <a:latin typeface="Arial" panose="020B0604020202020204" pitchFamily="34" charset="0"/>
              </a:rPr>
            </a:b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Alternativa: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reparto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proporcional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 </a:t>
            </a:r>
            <a:endParaRPr lang="en-GB" altLang="es-MX" sz="2800" i="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0244" name="Text Box 4">
            <a:extLst>
              <a:ext uri="{FF2B5EF4-FFF2-40B4-BE49-F238E27FC236}">
                <a16:creationId xmlns:a16="http://schemas.microsoft.com/office/drawing/2014/main" id="{1BABC0DA-7BFB-443B-BC12-9446635087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86554" y="2676066"/>
            <a:ext cx="7156392" cy="1882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(1)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Elección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general  </a:t>
            </a:r>
            <a:b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</a:b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(2)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Conversión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votos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-&gt;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escaños</a:t>
            </a:r>
            <a:br>
              <a:rPr lang="en-GB" altLang="es-MX" sz="2800" i="0" dirty="0">
                <a:latin typeface="Arial" panose="020B0604020202020204" pitchFamily="34" charset="0"/>
              </a:rPr>
            </a:b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(3) Se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forman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coaliciones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  </a:t>
            </a:r>
            <a:br>
              <a:rPr lang="en-US" dirty="0"/>
            </a:b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(4) Distribución de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carteras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ministeriales</a:t>
            </a:r>
            <a:endParaRPr lang="en-GB" altLang="es-MX" sz="2800" i="0" dirty="0">
              <a:solidFill>
                <a:srgbClr val="000000"/>
              </a:solidFill>
              <a:latin typeface="Arial"/>
              <a:cs typeface="Lucida Sans Unicode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2" grpId="0" autoUpdateAnimBg="0"/>
      <p:bldP spid="10243" grpId="0" animBg="1" autoUpdateAnimBg="0"/>
      <p:bldP spid="10244" grpId="0" autoUpdateAnimBg="0"/>
    </p:bldLst>
  </p:timing>
</p:sld>
</file>

<file path=ppt/theme/theme1.xml><?xml version="1.0" encoding="utf-8"?>
<a:theme xmlns:a="http://schemas.openxmlformats.org/drawingml/2006/main" name="Diseño predeterminado">
  <a:themeElements>
    <a:clrScheme name="Diseño predeterminad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iseño predeterminado">
      <a:majorFont>
        <a:latin typeface="Times New Roman"/>
        <a:ea typeface="Lucida Sans Unicode"/>
        <a:cs typeface="Lucida Sans Unicode"/>
      </a:majorFont>
      <a:minorFont>
        <a:latin typeface="Times New Roman"/>
        <a:ea typeface="Lucida Sans Unicode"/>
        <a:cs typeface="Lucida Sans Unicode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0" fontAlgn="base" latinLnBrk="0" hangingPunct="0">
          <a:lnSpc>
            <a:spcPct val="95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8" charset="0"/>
          <a:buNone/>
          <a:tabLst/>
          <a:defRPr kumimoji="0" lang="en-GB" altLang="es-MX" sz="2400" b="0" i="1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Times New Roman" pitchFamily="18" charset="0"/>
            <a:ea typeface="Lucida Sans Unicode" pitchFamily="34" charset="0"/>
            <a:cs typeface="Lucida Sans Unicode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0" fontAlgn="base" latinLnBrk="0" hangingPunct="0">
          <a:lnSpc>
            <a:spcPct val="95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8" charset="0"/>
          <a:buNone/>
          <a:tabLst/>
          <a:defRPr kumimoji="0" lang="en-GB" altLang="es-MX" sz="2400" b="0" i="1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Times New Roman" pitchFamily="18" charset="0"/>
            <a:ea typeface="Lucida Sans Unicode" pitchFamily="34" charset="0"/>
            <a:cs typeface="Lucida Sans Unicode" pitchFamily="34" charset="0"/>
          </a:defRPr>
        </a:defPPr>
      </a:lstStyle>
    </a:lnDef>
  </a:objectDefaults>
  <a:extraClrSchemeLst>
    <a:extraClrScheme>
      <a:clrScheme name="Diseño predeterminad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ema d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Presentación en pantalla (4:3)</PresentationFormat>
  <Slides>80</Slides>
  <Notes>0</Notes>
  <HiddenSlides>0</HiddenSlide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80</vt:i4>
      </vt:variant>
    </vt:vector>
  </HeadingPairs>
  <TitlesOfParts>
    <vt:vector size="81" baseType="lpstr">
      <vt:lpstr>Diseño predeterminado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Paradoja del MP "empresario"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Sir Keir Starmer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Banksy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 Slide Title</dc:title>
  <dc:creator>Eric Magar</dc:creator>
  <cp:revision>1181</cp:revision>
  <dcterms:modified xsi:type="dcterms:W3CDTF">2024-09-23T12:07:11Z</dcterms:modified>
</cp:coreProperties>
</file>